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70" r:id="rId2"/>
    <p:sldId id="272" r:id="rId3"/>
    <p:sldId id="303" r:id="rId4"/>
    <p:sldId id="304" r:id="rId5"/>
    <p:sldId id="273" r:id="rId6"/>
    <p:sldId id="275" r:id="rId7"/>
    <p:sldId id="276" r:id="rId8"/>
    <p:sldId id="296" r:id="rId9"/>
    <p:sldId id="277" r:id="rId10"/>
    <p:sldId id="316" r:id="rId11"/>
    <p:sldId id="312" r:id="rId12"/>
    <p:sldId id="315" r:id="rId13"/>
    <p:sldId id="286" r:id="rId14"/>
    <p:sldId id="314" r:id="rId15"/>
    <p:sldId id="285" r:id="rId16"/>
    <p:sldId id="280" r:id="rId17"/>
    <p:sldId id="308" r:id="rId18"/>
    <p:sldId id="309" r:id="rId19"/>
    <p:sldId id="310" r:id="rId20"/>
    <p:sldId id="311" r:id="rId21"/>
    <p:sldId id="288" r:id="rId22"/>
    <p:sldId id="297" r:id="rId23"/>
    <p:sldId id="300" r:id="rId24"/>
    <p:sldId id="30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7DA10B0-A7A2-994E-AC10-D8AF88B1AA21}">
          <p14:sldIdLst>
            <p14:sldId id="270"/>
          </p14:sldIdLst>
        </p14:section>
        <p14:section name="Introduction" id="{7F9E41B4-62CC-654A-8B6B-5A54D6FC2542}">
          <p14:sldIdLst>
            <p14:sldId id="272"/>
            <p14:sldId id="303"/>
            <p14:sldId id="304"/>
            <p14:sldId id="273"/>
          </p14:sldIdLst>
        </p14:section>
        <p14:section name="Method" id="{70E02880-9261-384D-8CE4-AD57D07B3443}">
          <p14:sldIdLst>
            <p14:sldId id="275"/>
            <p14:sldId id="276"/>
            <p14:sldId id="296"/>
          </p14:sldIdLst>
        </p14:section>
        <p14:section name="Results" id="{45368502-6336-1C4F-BB24-60DDA2F45107}">
          <p14:sldIdLst>
            <p14:sldId id="277"/>
            <p14:sldId id="316"/>
            <p14:sldId id="312"/>
            <p14:sldId id="315"/>
            <p14:sldId id="286"/>
            <p14:sldId id="314"/>
            <p14:sldId id="285"/>
            <p14:sldId id="280"/>
            <p14:sldId id="308"/>
            <p14:sldId id="309"/>
            <p14:sldId id="310"/>
            <p14:sldId id="311"/>
          </p14:sldIdLst>
        </p14:section>
        <p14:section name="Discussion" id="{B1B6D8E0-42EB-0042-ADBA-2948A82AC822}">
          <p14:sldIdLst>
            <p14:sldId id="288"/>
            <p14:sldId id="297"/>
          </p14:sldIdLst>
        </p14:section>
        <p14:section name="Achknowledgement" id="{F2B27495-0B75-014F-9CF1-930E42851BBE}">
          <p14:sldIdLst>
            <p14:sldId id="300"/>
            <p14:sldId id="3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A9E3"/>
    <a:srgbClr val="9EACD0"/>
    <a:srgbClr val="C0CCFF"/>
    <a:srgbClr val="FFEAD1"/>
    <a:srgbClr val="DEFFE1"/>
    <a:srgbClr val="B5DEFF"/>
    <a:srgbClr val="B7B241"/>
    <a:srgbClr val="CFCA49"/>
    <a:srgbClr val="CF0000"/>
    <a:srgbClr val="023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46" autoAdjust="0"/>
    <p:restoredTop sz="77496"/>
  </p:normalViewPr>
  <p:slideViewPr>
    <p:cSldViewPr showGuides="1">
      <p:cViewPr varScale="1">
        <p:scale>
          <a:sx n="74" d="100"/>
          <a:sy n="74" d="100"/>
        </p:scale>
        <p:origin x="272" y="176"/>
      </p:cViewPr>
      <p:guideLst>
        <p:guide orient="horz" pos="1026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023D6B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rgbClr val="023D6B"/>
                </a:solidFill>
              </a:rPr>
              <a:t>Included</a:t>
            </a:r>
            <a:r>
              <a:rPr lang="en-US" sz="2000" b="1" baseline="0" dirty="0">
                <a:solidFill>
                  <a:srgbClr val="023D6B"/>
                </a:solidFill>
              </a:rPr>
              <a:t> Experiment in Each Diagnosis</a:t>
            </a:r>
            <a:endParaRPr lang="en-US" sz="2000" b="1" dirty="0">
              <a:solidFill>
                <a:srgbClr val="023D6B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023D6B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23D6B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Sheet1!$A$11:$A$24</c:f>
              <c:strCache>
                <c:ptCount val="14"/>
                <c:pt idx="0">
                  <c:v>MDD</c:v>
                </c:pt>
                <c:pt idx="1">
                  <c:v>ANXrela</c:v>
                </c:pt>
                <c:pt idx="2">
                  <c:v>SCZ</c:v>
                </c:pt>
                <c:pt idx="3">
                  <c:v>Bipo</c:v>
                </c:pt>
                <c:pt idx="4">
                  <c:v>SGD</c:v>
                </c:pt>
                <c:pt idx="5">
                  <c:v>OCD</c:v>
                </c:pt>
                <c:pt idx="6">
                  <c:v>PersD</c:v>
                </c:pt>
                <c:pt idx="7">
                  <c:v>NDEV</c:v>
                </c:pt>
                <c:pt idx="8">
                  <c:v>ED</c:v>
                </c:pt>
                <c:pt idx="9">
                  <c:v>PTSD</c:v>
                </c:pt>
                <c:pt idx="10">
                  <c:v>SleepD</c:v>
                </c:pt>
                <c:pt idx="11">
                  <c:v>MIX</c:v>
                </c:pt>
                <c:pt idx="12">
                  <c:v>NCOG</c:v>
                </c:pt>
                <c:pt idx="13">
                  <c:v>SMD</c:v>
                </c:pt>
              </c:strCache>
            </c:strRef>
          </c:cat>
          <c:val>
            <c:numRef>
              <c:f>Sheet1!$B$11:$B$24</c:f>
              <c:numCache>
                <c:formatCode>General</c:formatCode>
                <c:ptCount val="14"/>
                <c:pt idx="0">
                  <c:v>116</c:v>
                </c:pt>
                <c:pt idx="1">
                  <c:v>71</c:v>
                </c:pt>
                <c:pt idx="2">
                  <c:v>57</c:v>
                </c:pt>
                <c:pt idx="3">
                  <c:v>44</c:v>
                </c:pt>
                <c:pt idx="4">
                  <c:v>40</c:v>
                </c:pt>
                <c:pt idx="5">
                  <c:v>38</c:v>
                </c:pt>
                <c:pt idx="6">
                  <c:v>36</c:v>
                </c:pt>
                <c:pt idx="7">
                  <c:v>33</c:v>
                </c:pt>
                <c:pt idx="8">
                  <c:v>28</c:v>
                </c:pt>
                <c:pt idx="9">
                  <c:v>27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62-FF4B-81E7-F67259C02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249216"/>
        <c:axId val="170250928"/>
      </c:barChart>
      <c:catAx>
        <c:axId val="17024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23D6B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50928"/>
        <c:crosses val="autoZero"/>
        <c:auto val="1"/>
        <c:lblAlgn val="ctr"/>
        <c:lblOffset val="100"/>
        <c:noMultiLvlLbl val="0"/>
      </c:catAx>
      <c:valAx>
        <c:axId val="17025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23D6B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4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23D6B"/>
                </a:solidFill>
                <a:latin typeface="+mn-lt"/>
                <a:ea typeface="+mn-ea"/>
                <a:cs typeface="+mn-cs"/>
              </a:defRPr>
            </a:pPr>
            <a:r>
              <a:rPr lang="en-US" sz="2000" b="1">
                <a:solidFill>
                  <a:srgbClr val="023D6B"/>
                </a:solidFill>
              </a:rPr>
              <a:t>Meta-Analytical</a:t>
            </a:r>
            <a:r>
              <a:rPr lang="en-US" sz="2000" b="1" baseline="0">
                <a:solidFill>
                  <a:srgbClr val="023D6B"/>
                </a:solidFill>
              </a:rPr>
              <a:t> Group(MAG) Size</a:t>
            </a:r>
            <a:endParaRPr lang="en-US" sz="2000" b="1">
              <a:solidFill>
                <a:srgbClr val="023D6B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23D6B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23D6B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MAG-1</c:v>
                </c:pt>
                <c:pt idx="1">
                  <c:v>MAG-2</c:v>
                </c:pt>
                <c:pt idx="2">
                  <c:v>MAG-3</c:v>
                </c:pt>
                <c:pt idx="3">
                  <c:v>MAG-4</c:v>
                </c:pt>
                <c:pt idx="4">
                  <c:v>MAG-5</c:v>
                </c:pt>
                <c:pt idx="5">
                  <c:v>MAG-6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162</c:v>
                </c:pt>
                <c:pt idx="2">
                  <c:v>107</c:v>
                </c:pt>
                <c:pt idx="3">
                  <c:v>78</c:v>
                </c:pt>
                <c:pt idx="4">
                  <c:v>101</c:v>
                </c:pt>
                <c:pt idx="5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0A-0C42-8FB4-1D1071F41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4756400"/>
        <c:axId val="974758112"/>
      </c:barChart>
      <c:catAx>
        <c:axId val="97475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23D6B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758112"/>
        <c:crosses val="autoZero"/>
        <c:auto val="1"/>
        <c:lblAlgn val="ctr"/>
        <c:lblOffset val="100"/>
        <c:noMultiLvlLbl val="0"/>
      </c:catAx>
      <c:valAx>
        <c:axId val="97475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23D6B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475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08.09.26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08.09.26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 everyone, thank you for being here.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Today, I’ll present our project, “Category- and Data-driven Meta-analysis of Aberrant Brain Activation in Psychiatric Disorders.”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project uses ALE to investigate altered brain activation across multiple diagnoses.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放松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😌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放慢速度就可以了 时间肯定来得及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9041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Emotional dysfunction is common across psychiatric disorders, and similar</a:t>
            </a:r>
            <a:r>
              <a:rPr lang="zh-CN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emotional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symptoms can also appear across different subtypes of the same disorder.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raises an interesting question: do these disorders share common alterations in the brain?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way to address this is by doing transdiagnostic neuroimaging meta-analysis. And one of the most commonly used approaches is Activation Likelihood Estimation, or ALE.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combining coordinate-based findings across many studies and diagnoses, ALE can identify brain regions showing relatively robust and reproducible convergence.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What does this transdiagnostic convergence actually represent?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2845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8AD0D-ECC8-0E24-4394-B0362C32A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E7FC8-A3BB-6961-E3A2-7249670F2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54FC6-BEB1-7822-62A1-2726A4C7B7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significant transdiagnostic ALE effect tells us where studies converge.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it does not necessarily tell us the full story behind that convergence.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still three important questions.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is the effect really shared across disorders?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could some diagnosis-specific effects be hidden after putting everything together?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third, could predefined diagnostic categories cause us to miss other cross-diagnostic patterns?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we want to understand not only what is shared, but also what may be hidden or missed.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86D88-52E5-6F59-ECD4-131B6DD12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7859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49F22-2820-2EAA-2B7A-B5983FF2F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5F479-9E78-6638-A27A-9B4A29073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1F69FF-2B8F-EE92-3E17-3C34C051F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address these questions, we used two complementary approaches.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category-driven approach, studies are first grouped according to diagnosis, and ALE is then performed within or across these diagnostic groups.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data-driven approach, we do not use diagnosis to define the groups. Instead, studies are grouped according to the spatial similarity of their reported brain coordinates.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the evidence is the same.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changes is the way we organize that evidence.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allows us to test whether a different grouping strategy can reveal additional cross-diagnostic patterns and provide a more comprehensive view of altered brain function across psychiatric disorders.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FE886-9D24-E951-6EC1-4F6A87960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5875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this framework, we focused on three questions: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shared across diagnoses? What remains diagnosis-specific? And what additional cross-diagnostic patterns emerge when we group the data differently?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address these questions, we first performed an overall ALE meta-analysis across all experiments.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then conducted additional meta-analyses using either diagnosis-based categories or data-driven clusters, which we refer to as meta-analytical groups, or MAGs.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9542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literature search, qualified studies should meet the following criteria.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focused on task-based fMRI studies reporting standardized brain coordinates from whole-brain analyses.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Participants should be adults, no matter in which groups; control participants should be completely healthy.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included supraliminal emotional contrasts reporting significant between-group effects or group-by-condition interaction effects.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2441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started by identifying relevant meta-analyses and then screened the potentially eligible fMRI studies included in those meta-analyses.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screening, we included 302 studies, involving around 6,000 patients and covering 14 DSM-5 diagnostic categories.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5356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moving to the results, I’ll briefly introduce the data-driven workflow.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start with the same coordinate data.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instead of assigning studies to predefined diagnostic categories, we cluster them according to the similarity of their spatial activation patterns. (the first three steps)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then perform ALE within these newly defined groups.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 key idea is quite simple: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let the brain data define the groups, rather than fitting the data into an existing framework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8046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first look at the overall cross-diagnostic analysis.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identified five main regions of convergence.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included key regions in the limbic system, particularly the bilateral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amygdala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 associated with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default mode network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including the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subgenual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ACC and PCC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extending partly into the precuneus;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 frontoparietal region in the precentral gyrus, corresponding approximately to the inferior frontal junction.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547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C039B-4A17-082D-3FB9-8A3068DF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AC6009-704D-4FDA-FCFB-132DC19C3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965B2-749B-F19F-CC01-3A4AB51BF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bar plots are quite overwhelming, right?</a:t>
            </a:r>
          </a:p>
          <a:p>
            <a:r>
              <a:rPr lang="en-US" dirty="0"/>
              <a:t>let me walk you through it step by step.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9D803-A705-9474-6266-83EDCF540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2576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2C0FB-AD6A-EA88-820C-416B9467A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F780F-77D0-430B-5BE9-63F4ECB55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1912FB-5FC2-9A02-3832-DFA12CD7A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blue bars show the representation ratio, which tells us whether a diagnosis contributes more or less than expected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certain region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in the ACC, anxiety-related disorders contributed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than expected (the value &gt;1)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whereas schizophrenia contributed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 than expected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4FEB4-CCF2-AC5A-3F3E-46B25A891A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3491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49BD5-6303-ECB4-7731-D5DEE68ED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4B552E-39CB-DB34-3A9A-0C49899EA9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B75810-A555-1BA9-CBC0-5BC28729F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 from the figures we can know, each region received contributions from multiple diagnoses, supporting a transdiagnostic pattern.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 several regions, anxiety-related disorders, OCD, and PTSD tended to show relatively strong contributions.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Interestingly, these disorders also share clinical features such as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hypervigilance and hyperarousal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features are less prominent in eating and bipolar disorders, which were also less strongly represented in these regions.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52D1E-D281-14CE-5FCA-5BD5005A8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812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Next, we looked at the individual diagnostic categories.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the 14 categories, only four showed significant convergence: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ANXrela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schizophrenia, bipolar, and personality disorders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other ten categories either showed no significant convergence or fell below the required threshold of 17 experiments for a robust ALE meta-analysis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4320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FD261-B712-A45F-EBA7-2DAAA7FE1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88A853-84E2-A1C5-B1D0-E1C80D46C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15C2A-BB00-AD67-DB93-2BB862E97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schizophrenia and bipolar disorder, their convergent regions overlapped with the transdiagnostic findings, while the MCC and STG appeared to show more disorder-specific convergence.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MCC has been linked to cognitive control during negative affect and uncertainty, and it may help translate emotional information into adaptive behavior.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STG is involved in processing social cues, which may be particularly relevant to the interpersonal difficulties often seen in personality disorders.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7AE5F-281C-D870-AAA2-CF29865DAE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479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then moved to the data-driven analysis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clustering and evaluating the metrics, the six-cluster provided the optimal solution.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you can see the number of experiments within each meta-analytical group, or MAG.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MAG-1 did not reach the minimum threshold of 17 experiments, so we did not perform ALE for that cluster.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remaining MAGs, I’ll briefly show two things: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diagnostic categories clustered (i.e., diagnosis composition) in each MAG, and where the ALE convergence occurred.</a:t>
            </a:r>
          </a:p>
          <a:p>
            <a:br>
              <a:rPr lang="en-US" b="0" dirty="0"/>
            </a:b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414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MAG-2.</a:t>
            </a:r>
          </a:p>
          <a:p>
            <a:r>
              <a:rPr lang="en-US" dirty="0"/>
              <a:t>The number of experiments here is slightly different from the original clustering, because we merged overlapping samples before running the ALE analysis.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MAG-2 contained multiple diagnostic categories, with little contribution from ED or PTSD.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Convergence mainly involved the Initial Evaluation Structures, including the amygdala, thalamus, insula, putamen, and some frontal regions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 MAG-2 may reflect an early stage of emotional processing, where emotional relevance is first detected and then integrated with other processes.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6517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MAG-3 showed relatively strong contributions from PTSD and NDEV.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 disorders represented in this MAG, we see clinical features such as anhedonia, heightened arousal, negative affect, and atypical reward processing.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symptoms may look quite different at the clinical level.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they may share a more basic disturbance in how emotional value is experienced and processed.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7728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MAG-4 showed a somewhat different pattern.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Compared with MAG-2 and MAG-3, it had a particularly strong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composition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bipolar disorder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convergent regions are associated with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emotional and cognitive control, sensory integration, and interoceptive processing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Interestingly,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emotion-regulation paradigms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were also strongly overrepresented in this cluster,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time reasons, I don’t show the task composition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8393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MAG-5 included frequent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composition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a bunch of diagnoses.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also stood out for having relatively more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anticipation and perception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Functionally, the convergent pattern appears to involve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directing and maintaining attention toward emotional cues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psychiatric populations, these processing may contribute to negatively biased mental imagery, which can make threats feel stronger and emotional experiences more vivid.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662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MAG-6 was mainly driven by ED, NDEV, OCD, and schizophrenia, with ED showing the strongest </a:t>
            </a:r>
            <a:r>
              <a:rPr lang="en-US" b="1" dirty="0"/>
              <a:t>composition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We found convergence in key DMN regions</a:t>
            </a:r>
            <a:r>
              <a:rPr lang="zh-CN" altLang="en-US" dirty="0"/>
              <a:t> </a:t>
            </a:r>
            <a:r>
              <a:rPr lang="en-US" altLang="zh-CN" dirty="0"/>
              <a:t>and the </a:t>
            </a:r>
            <a:r>
              <a:rPr lang="en-US" sz="1200" dirty="0"/>
              <a:t>Inferior Parietal Sulcus</a:t>
            </a:r>
            <a:r>
              <a:rPr lang="en-US" dirty="0"/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This may reflect disrupted coordination between self-related processing and executive control. Overall, the five MAGs capture different functional aspects of altered emotional processing.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78249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to summarize the main findings: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the cross-diagnostic pattern largely overlapped with the extended social affective default mode (or we call it </a:t>
            </a:r>
            <a:r>
              <a:rPr lang="en-US" dirty="0" err="1"/>
              <a:t>eSAD</a:t>
            </a:r>
            <a:r>
              <a:rPr lang="en-US" dirty="0"/>
              <a:t>) network.</a:t>
            </a:r>
          </a:p>
          <a:p>
            <a:endParaRPr lang="en-US" dirty="0"/>
          </a:p>
          <a:p>
            <a:r>
              <a:rPr lang="en-US" dirty="0"/>
              <a:t>The category-driven approach shows where effects converge, while the data-driven approach reveals broader network patterns.</a:t>
            </a:r>
          </a:p>
          <a:p>
            <a:endParaRPr lang="en-US" dirty="0"/>
          </a:p>
          <a:p>
            <a:r>
              <a:rPr lang="en-US" dirty="0"/>
              <a:t>Together, they provide a more complete picture of shared emotional dysfunction across psychiatric disorders.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the take-home message is:</a:t>
            </a:r>
          </a:p>
          <a:p>
            <a:r>
              <a:rPr lang="en-US" dirty="0"/>
              <a:t>Data-driven meta-analysis can complement</a:t>
            </a:r>
            <a:r>
              <a:rPr lang="zh-CN" altLang="en-US" dirty="0"/>
              <a:t> </a:t>
            </a:r>
            <a:r>
              <a:rPr lang="en-US" altLang="zh-CN" dirty="0"/>
              <a:t>conventional</a:t>
            </a:r>
            <a:r>
              <a:rPr lang="en-US" dirty="0"/>
              <a:t> ALE by revealing patterns beyond diagnostic boundaries.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3778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52206-4881-3567-D1EC-4969E5056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33280-E734-9B48-9766-FDD840BEF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95A79-764D-9700-F7A7-53904BFC5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still limitations to this study.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the diagnostic categories were not equally represented in the dataset.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en-US" dirty="0"/>
              <a:t>ome findings may be driven more by disorders with more available studies.</a:t>
            </a:r>
          </a:p>
          <a:p>
            <a:endParaRPr lang="en-US" dirty="0"/>
          </a:p>
          <a:p>
            <a:r>
              <a:rPr lang="en-US" dirty="0"/>
              <a:t>Second, clinical factors like medication and comorbidities were not consistently reported, so we could not examine them systematically.</a:t>
            </a:r>
          </a:p>
          <a:p>
            <a:endParaRPr lang="en-US" dirty="0"/>
          </a:p>
          <a:p>
            <a:r>
              <a:rPr lang="en-US" dirty="0"/>
              <a:t>In future work, we plan to extend this framework to other symptom domains and test whether these networks may have predictive or clinical value using machine learning.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B5677-558D-891C-853F-8384A83475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6123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85726-967F-18C2-A434-758D4DCA3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200C6-1573-67D3-A1DC-E485B8DF8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CCDFED-2E61-CBA1-3DD9-D5A606476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 I’d like to thank all my collaborators and colleagues for their valuable contributions and support.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2F874-91A6-82D7-C419-9F472790B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54311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BE398-D8A7-F2BB-BF7E-4EC1921E1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DE445-56C8-7945-FF3D-1C809CE30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FC9C34-B939-4B21-02B1-1B46D5E08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And this is the end of my talk, thank you for listening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F9B6B-E4D6-7741-10E6-0E7E4159CE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110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444192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1088740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</p:spTree>
    <p:extLst>
      <p:ext uri="{BB962C8B-B14F-4D97-AF65-F5344CB8AC3E}">
        <p14:creationId xmlns:p14="http://schemas.microsoft.com/office/powerpoint/2010/main" val="419552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660216"/>
            <a:ext cx="10728324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5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</p:spTree>
    <p:extLst>
      <p:ext uri="{BB962C8B-B14F-4D97-AF65-F5344CB8AC3E}">
        <p14:creationId xmlns:p14="http://schemas.microsoft.com/office/powerpoint/2010/main" val="238960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</p:spTree>
    <p:extLst>
      <p:ext uri="{BB962C8B-B14F-4D97-AF65-F5344CB8AC3E}">
        <p14:creationId xmlns:p14="http://schemas.microsoft.com/office/powerpoint/2010/main" val="2073494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</p:spTree>
    <p:extLst>
      <p:ext uri="{BB962C8B-B14F-4D97-AF65-F5344CB8AC3E}">
        <p14:creationId xmlns:p14="http://schemas.microsoft.com/office/powerpoint/2010/main" val="1128135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3143"/>
            <a:ext cx="11449050" cy="4214255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4F75D6E3-5940-A547-8E85-1F469CE5E4FD}" type="datetime1">
              <a:rPr lang="en-US" smtClean="0"/>
              <a:t>9/8/26</a:t>
            </a:fld>
            <a:endParaRPr lang="de-DE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20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67CFD27-9D47-ED44-810A-BCAD6539E03D}" type="datetime1">
              <a:rPr lang="en-US" smtClean="0"/>
              <a:t>9/8/26</a:t>
            </a:fld>
            <a:endParaRPr lang="de-DE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392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A1427-51AB-FB49-854E-F65D0FA50C4C}" type="datetime1">
              <a:rPr lang="en-US" smtClean="0"/>
              <a:t>9/8/26</a:t>
            </a:fld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65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727A8-18DC-064F-81B3-E37F9FDBCA82}" type="datetime1">
              <a:rPr lang="en-US" smtClean="0"/>
              <a:t>9/8/26</a:t>
            </a:fld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87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9D9CA0-0D3A-430F-A273-E4F9DC8D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D5D0-16C9-C34E-A544-549CBDD114E4}" type="datetime1">
              <a:rPr lang="en-US" smtClean="0"/>
              <a:t>9/8/26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8AF11-FB81-42DE-B82C-BAAE6442B5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31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3C4912C-EAC5-4A4A-BBFD-51705E45AA24}" type="datetime1">
              <a:rPr lang="en-US" smtClean="0"/>
              <a:t>9/8/26</a:t>
            </a:fld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Seite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58AF006-3416-44FA-BBD1-BCE9F27A196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6424763"/>
            <a:ext cx="2304000" cy="11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71" r:id="rId4"/>
    <p:sldLayoutId id="2147483662" r:id="rId5"/>
    <p:sldLayoutId id="2147483672" r:id="rId6"/>
    <p:sldLayoutId id="2147483673" r:id="rId7"/>
    <p:sldLayoutId id="2147483666" r:id="rId8"/>
    <p:sldLayoutId id="2147483667" r:id="rId9"/>
  </p:sldLayoutIdLst>
  <p:hf hd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6" pos="3659" userDrawn="1">
          <p15:clr>
            <a:srgbClr val="F26B43"/>
          </p15:clr>
        </p15:guide>
        <p15:guide id="7" pos="4021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jpg"/><Relationship Id="rId4" Type="http://schemas.openxmlformats.org/officeDocument/2006/relationships/image" Target="../media/image41.png"/><Relationship Id="rId9" Type="http://schemas.openxmlformats.org/officeDocument/2006/relationships/image" Target="../media/image46.jpg"/><Relationship Id="rId1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64521-ED94-4240-8AD4-6C3D7A90E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979" y="3740372"/>
            <a:ext cx="11088686" cy="468384"/>
          </a:xfrm>
        </p:spPr>
        <p:txBody>
          <a:bodyPr/>
          <a:lstStyle/>
          <a:p>
            <a:pPr algn="just"/>
            <a:r>
              <a:rPr lang="en-US" sz="2600" cap="none" noProof="0" dirty="0">
                <a:latin typeface="+mn-lt"/>
                <a:ea typeface="+mn-ea"/>
                <a:cs typeface="+mn-cs"/>
              </a:rPr>
              <a:t>Category- and Data-driven Meta-analyses</a:t>
            </a:r>
          </a:p>
        </p:txBody>
      </p:sp>
      <p:pic>
        <p:nvPicPr>
          <p:cNvPr id="11" name="Bildplatzhalter 8">
            <a:extLst>
              <a:ext uri="{FF2B5EF4-FFF2-40B4-BE49-F238E27FC236}">
                <a16:creationId xmlns:a16="http://schemas.microsoft.com/office/drawing/2014/main" id="{36751F4E-93D0-47DD-BBAF-16F5856754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b="172"/>
          <a:stretch>
            <a:fillRect/>
          </a:stretch>
        </p:blipFill>
        <p:spPr/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21C417-FB37-F50D-2293-406FB8EAEA62}"/>
              </a:ext>
            </a:extLst>
          </p:cNvPr>
          <p:cNvSpPr txBox="1"/>
          <p:nvPr/>
        </p:nvSpPr>
        <p:spPr>
          <a:xfrm>
            <a:off x="623392" y="5468545"/>
            <a:ext cx="10476731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Sept.10 2026  I  Changyi Kuang, CAB group, INM-7, </a:t>
            </a:r>
            <a:r>
              <a:rPr lang="en-US" dirty="0" err="1"/>
              <a:t>Forschungszentrum</a:t>
            </a:r>
            <a:r>
              <a:rPr lang="en-US" dirty="0"/>
              <a:t> Jülich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2E2495-4F1D-AD22-DE4E-D3D0683B7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20" y="6050724"/>
            <a:ext cx="2520280" cy="4619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EDCE17-1EE7-AFDC-740A-2FBE3A1348B1}"/>
              </a:ext>
            </a:extLst>
          </p:cNvPr>
          <p:cNvSpPr txBox="1"/>
          <p:nvPr/>
        </p:nvSpPr>
        <p:spPr>
          <a:xfrm>
            <a:off x="371475" y="4241369"/>
            <a:ext cx="11550457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9EACD0"/>
                </a:solidFill>
              </a:rPr>
              <a:t>Comparison of Different Approaches for Identification of Consistent Aberrant Brain Activation in Psychiatric Disorders</a:t>
            </a:r>
          </a:p>
        </p:txBody>
      </p:sp>
    </p:spTree>
    <p:extLst>
      <p:ext uri="{BB962C8B-B14F-4D97-AF65-F5344CB8AC3E}">
        <p14:creationId xmlns:p14="http://schemas.microsoft.com/office/powerpoint/2010/main" val="417045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09AA-AB87-C5CE-B4E7-28AD131D4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7A2378-11A6-8455-7356-7769747E6CA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1FAE28-FD0C-76B4-8159-14B56574CD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000" dirty="0"/>
              <a:t>Clinical Motivation and Current Solution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32F430-3D15-F2D6-412B-4DBF5C2719EF}"/>
              </a:ext>
            </a:extLst>
          </p:cNvPr>
          <p:cNvSpPr txBox="1"/>
          <p:nvPr/>
        </p:nvSpPr>
        <p:spPr>
          <a:xfrm>
            <a:off x="263351" y="1517918"/>
            <a:ext cx="7416370" cy="4494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000" b="1" dirty="0"/>
              <a:t>Emotional Dysfunction </a:t>
            </a:r>
          </a:p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Common symptom across psychiatric patients</a:t>
            </a:r>
          </a:p>
          <a:p>
            <a:pPr marL="285750" indent="-285750" algn="l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Similar patterns across subtypes within the same disorder</a:t>
            </a:r>
          </a:p>
          <a:p>
            <a:pPr>
              <a:lnSpc>
                <a:spcPct val="15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US" sz="2000" b="1" dirty="0"/>
              <a:t>Shared neural activity beyond diagnostic boundaries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sz="2000" b="1" dirty="0"/>
              <a:t>Transdiagnostic Neuroimaging Meta-analyses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Identify convergent effect of diseases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Activation Likelihood Estimation (ALE)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E587CED-518F-0AEA-D32A-2B39161C6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998" y="3797767"/>
            <a:ext cx="1743569" cy="13076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C4C7114-9EFF-1E4E-8F77-CC3A03B6E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449" y="3797767"/>
            <a:ext cx="2347173" cy="1609266"/>
          </a:xfrm>
          <a:prstGeom prst="rect">
            <a:avLst/>
          </a:prstGeom>
        </p:spPr>
      </p:pic>
      <p:pic>
        <p:nvPicPr>
          <p:cNvPr id="29" name="Picture 28" descr="Degrees of Freedom and the geometry of statistics | by Aishik | Medium">
            <a:extLst>
              <a:ext uri="{FF2B5EF4-FFF2-40B4-BE49-F238E27FC236}">
                <a16:creationId xmlns:a16="http://schemas.microsoft.com/office/drawing/2014/main" id="{7F399652-E396-ECAB-B19F-3873B3EF2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8880" y="3825039"/>
            <a:ext cx="1743569" cy="130767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2FFBAC0-3C15-F489-5343-50B2D915E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4878" r="2084"/>
          <a:stretch>
            <a:fillRect/>
          </a:stretch>
        </p:blipFill>
        <p:spPr>
          <a:xfrm>
            <a:off x="7263856" y="1355201"/>
            <a:ext cx="4722687" cy="236357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19D344-2658-D1BD-DF13-872ECB4C8F7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01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D2D7F-69DD-3EBB-BB5E-93B7285C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40D3D-2D5D-5C55-2CCC-AE3D1FEAE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 anchor="t"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66197-1242-EFCA-0AE3-99DBA454E3C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818290" y="6381328"/>
            <a:ext cx="720000" cy="22110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Seite </a:t>
            </a:r>
            <a:fld id="{A52F4D17-1AD6-42D9-B93A-EB002C62F438}" type="slidenum">
              <a:rPr lang="de-DE" smtClean="0"/>
              <a:pPr>
                <a:spcAft>
                  <a:spcPts val="600"/>
                </a:spcAft>
              </a:pPr>
              <a:t>3</a:t>
            </a:fld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DB40F6-8701-7FF5-189A-AB97AB23C1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Convergent Neural Alterations </a:t>
            </a:r>
            <a:r>
              <a:rPr lang="en-US" altLang="zh-CN" sz="2000" dirty="0"/>
              <a:t>-</a:t>
            </a:r>
            <a:r>
              <a:rPr lang="zh-CN" altLang="en-US" sz="2000" dirty="0"/>
              <a:t> </a:t>
            </a:r>
            <a:r>
              <a:rPr lang="en-US" sz="2000" dirty="0"/>
              <a:t>and Beyond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452AA7-EEDB-56EA-C71C-50913BFF129B}"/>
              </a:ext>
            </a:extLst>
          </p:cNvPr>
          <p:cNvSpPr txBox="1"/>
          <p:nvPr/>
        </p:nvSpPr>
        <p:spPr>
          <a:xfrm>
            <a:off x="2714667" y="2593306"/>
            <a:ext cx="2815403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dirty="0"/>
              <a:t>Multiple diagnoses</a:t>
            </a:r>
          </a:p>
          <a:p>
            <a:pPr algn="l">
              <a:lnSpc>
                <a:spcPct val="150000"/>
              </a:lnSpc>
            </a:pPr>
            <a:r>
              <a:rPr lang="en-US" sz="2200" dirty="0"/>
              <a:t>Pool evidence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1C9C7D8-600F-3EE1-9462-CD7D53262F38}"/>
              </a:ext>
            </a:extLst>
          </p:cNvPr>
          <p:cNvSpPr/>
          <p:nvPr/>
        </p:nvSpPr>
        <p:spPr>
          <a:xfrm>
            <a:off x="493280" y="1459641"/>
            <a:ext cx="4608513" cy="739500"/>
          </a:xfrm>
          <a:prstGeom prst="round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pic>
        <p:nvPicPr>
          <p:cNvPr id="22" name="Picture 21" descr="Depression - Kostenlose nutzer-Icons">
            <a:extLst>
              <a:ext uri="{FF2B5EF4-FFF2-40B4-BE49-F238E27FC236}">
                <a16:creationId xmlns:a16="http://schemas.microsoft.com/office/drawing/2014/main" id="{9C5063D3-EBFD-7A61-27DF-8E144D4F8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24" y="1544537"/>
            <a:ext cx="589130" cy="589130"/>
          </a:xfrm>
          <a:prstGeom prst="rect">
            <a:avLst/>
          </a:prstGeom>
        </p:spPr>
      </p:pic>
      <p:pic>
        <p:nvPicPr>
          <p:cNvPr id="23" name="Picture 22" descr="Anxiety - Free weather icons">
            <a:extLst>
              <a:ext uri="{FF2B5EF4-FFF2-40B4-BE49-F238E27FC236}">
                <a16:creationId xmlns:a16="http://schemas.microsoft.com/office/drawing/2014/main" id="{79B8490F-8B7F-C93C-EBB1-BD68708DF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99" y="1544537"/>
            <a:ext cx="589130" cy="589130"/>
          </a:xfrm>
          <a:prstGeom prst="rect">
            <a:avLst/>
          </a:prstGeom>
        </p:spPr>
      </p:pic>
      <p:pic>
        <p:nvPicPr>
          <p:cNvPr id="24" name="Picture 23" descr="Ocd - Free user icons">
            <a:extLst>
              <a:ext uri="{FF2B5EF4-FFF2-40B4-BE49-F238E27FC236}">
                <a16:creationId xmlns:a16="http://schemas.microsoft.com/office/drawing/2014/main" id="{CFE57D9D-6EBE-E407-BA66-70A1E46F7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441" y="1544537"/>
            <a:ext cx="628650" cy="628650"/>
          </a:xfrm>
          <a:prstGeom prst="rect">
            <a:avLst/>
          </a:prstGeom>
        </p:spPr>
      </p:pic>
      <p:pic>
        <p:nvPicPr>
          <p:cNvPr id="25" name="Picture 24" descr="Trauma - Free arrows icons">
            <a:extLst>
              <a:ext uri="{FF2B5EF4-FFF2-40B4-BE49-F238E27FC236}">
                <a16:creationId xmlns:a16="http://schemas.microsoft.com/office/drawing/2014/main" id="{DD4DFE27-FCA2-01D2-FCA9-70F9B8CA4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1836" y="1536303"/>
            <a:ext cx="563513" cy="563513"/>
          </a:xfrm>
          <a:prstGeom prst="rect">
            <a:avLst/>
          </a:prstGeom>
        </p:spPr>
      </p:pic>
      <p:pic>
        <p:nvPicPr>
          <p:cNvPr id="26" name="Picture 25" descr="Personality disorder - Free healthcare and medical icons">
            <a:extLst>
              <a:ext uri="{FF2B5EF4-FFF2-40B4-BE49-F238E27FC236}">
                <a16:creationId xmlns:a16="http://schemas.microsoft.com/office/drawing/2014/main" id="{65EEA58C-A9D1-D19B-EEB1-425F32A36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831" y="1508083"/>
            <a:ext cx="661138" cy="661138"/>
          </a:xfrm>
          <a:prstGeom prst="rect">
            <a:avLst/>
          </a:prstGeom>
        </p:spPr>
      </p:pic>
      <p:pic>
        <p:nvPicPr>
          <p:cNvPr id="27" name="Picture 26" descr="Adhd - Kostenlose gesundheitswesen und medizin-Icons">
            <a:extLst>
              <a:ext uri="{FF2B5EF4-FFF2-40B4-BE49-F238E27FC236}">
                <a16:creationId xmlns:a16="http://schemas.microsoft.com/office/drawing/2014/main" id="{673ACF1B-76EF-DD7C-6B7F-D8ABC51255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0104" y="1571628"/>
            <a:ext cx="562039" cy="56203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9CE519F-403B-3247-A530-2AD9D1080D81}"/>
              </a:ext>
            </a:extLst>
          </p:cNvPr>
          <p:cNvSpPr txBox="1"/>
          <p:nvPr/>
        </p:nvSpPr>
        <p:spPr>
          <a:xfrm>
            <a:off x="5235533" y="3044279"/>
            <a:ext cx="72079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000" dirty="0">
                <a:solidFill>
                  <a:schemeClr val="tx2"/>
                </a:solidFill>
              </a:rPr>
              <a:t>➤➤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46CDF3-1C55-4E90-45C4-6256D97ED3EE}"/>
              </a:ext>
            </a:extLst>
          </p:cNvPr>
          <p:cNvSpPr txBox="1"/>
          <p:nvPr/>
        </p:nvSpPr>
        <p:spPr>
          <a:xfrm>
            <a:off x="5990531" y="2576278"/>
            <a:ext cx="4353941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/>
              <a:t>Convergent Neural Alteration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6367D54-B7ED-F742-1124-7B3CD6E29EA8}"/>
              </a:ext>
            </a:extLst>
          </p:cNvPr>
          <p:cNvSpPr/>
          <p:nvPr/>
        </p:nvSpPr>
        <p:spPr>
          <a:xfrm>
            <a:off x="1248883" y="4238225"/>
            <a:ext cx="3447569" cy="14950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200" b="1" dirty="0">
                <a:solidFill>
                  <a:schemeClr val="tx2"/>
                </a:solidFill>
              </a:rPr>
              <a:t>A. Shared by Whom?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</a:pPr>
            <a:r>
              <a:rPr lang="en-US" sz="2000" dirty="0">
                <a:solidFill>
                  <a:schemeClr val="tx2"/>
                </a:solidFill>
              </a:rPr>
              <a:t>Is the effect genuinely shared across disorders?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285A2BA-13EB-1286-B3E3-8F57200111AE}"/>
              </a:ext>
            </a:extLst>
          </p:cNvPr>
          <p:cNvSpPr/>
          <p:nvPr/>
        </p:nvSpPr>
        <p:spPr>
          <a:xfrm>
            <a:off x="4936476" y="4238225"/>
            <a:ext cx="3413427" cy="14950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200" b="1" dirty="0">
                <a:solidFill>
                  <a:schemeClr val="tx2"/>
                </a:solidFill>
              </a:rPr>
              <a:t>B. What Is Covered?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</a:pPr>
            <a:r>
              <a:rPr lang="en-US" sz="2000" dirty="0">
                <a:solidFill>
                  <a:schemeClr val="tx2"/>
                </a:solidFill>
              </a:rPr>
              <a:t>Are disorder-specific effects missed by pooling?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CD65A50-0670-E6A8-13B3-808DE7FDD66D}"/>
              </a:ext>
            </a:extLst>
          </p:cNvPr>
          <p:cNvSpPr/>
          <p:nvPr/>
        </p:nvSpPr>
        <p:spPr>
          <a:xfrm>
            <a:off x="8553087" y="4222880"/>
            <a:ext cx="3447569" cy="15002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200" b="1" dirty="0">
                <a:solidFill>
                  <a:schemeClr val="tx2"/>
                </a:solidFill>
              </a:rPr>
              <a:t>C. Beyond Categories?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</a:pPr>
            <a:r>
              <a:rPr lang="en-US" sz="2000" dirty="0">
                <a:solidFill>
                  <a:schemeClr val="tx2"/>
                </a:solidFill>
              </a:rPr>
              <a:t>Are there latent patterns beyond diagnostic labels?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9372926-AB1E-6431-BB00-AA157E689C7A}"/>
              </a:ext>
            </a:extLst>
          </p:cNvPr>
          <p:cNvSpPr txBox="1"/>
          <p:nvPr/>
        </p:nvSpPr>
        <p:spPr>
          <a:xfrm>
            <a:off x="7832537" y="3196344"/>
            <a:ext cx="669928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zh-CN" altLang="en-US" sz="3600" dirty="0"/>
              <a:t>？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6C6092-62C8-38A3-B540-23524B57B6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792" y="2251414"/>
            <a:ext cx="2022081" cy="1747901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08BF0C-EB00-ACE5-5767-8AE5356B2AB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397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F74ED-A783-C2C1-1C18-547E079F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8BB054D-9BC3-D4C8-1798-F7AE3130DB70}"/>
              </a:ext>
            </a:extLst>
          </p:cNvPr>
          <p:cNvSpPr/>
          <p:nvPr/>
        </p:nvSpPr>
        <p:spPr>
          <a:xfrm>
            <a:off x="4569370" y="1539020"/>
            <a:ext cx="2995098" cy="7752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71F7D1-6A6C-7E00-009A-B81BB03B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8A9C9-9FFC-9CC6-F1D6-86A1161899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08208-1774-AD6E-5B76-1F46C4C134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000" dirty="0"/>
              <a:t>Complementary Views of Cross-Diagnostic</a:t>
            </a:r>
            <a:r>
              <a:rPr lang="zh-CN" altLang="en-US" sz="2000" dirty="0"/>
              <a:t> </a:t>
            </a:r>
            <a:r>
              <a:rPr lang="en-US" altLang="zh-CN" sz="2000" dirty="0"/>
              <a:t>Neural Alterations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D859C-71FD-9153-53A0-800B9CE62938}"/>
              </a:ext>
            </a:extLst>
          </p:cNvPr>
          <p:cNvSpPr txBox="1"/>
          <p:nvPr/>
        </p:nvSpPr>
        <p:spPr>
          <a:xfrm>
            <a:off x="4930075" y="1763812"/>
            <a:ext cx="2655969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200" b="1" dirty="0">
                <a:solidFill>
                  <a:schemeClr val="tx2"/>
                </a:solidFill>
              </a:rPr>
              <a:t>Same Coordinates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CE1E8-0BA0-9E66-3CD6-CB47FC8AF320}"/>
              </a:ext>
            </a:extLst>
          </p:cNvPr>
          <p:cNvSpPr txBox="1"/>
          <p:nvPr/>
        </p:nvSpPr>
        <p:spPr>
          <a:xfrm>
            <a:off x="1545034" y="2090213"/>
            <a:ext cx="2448272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200" b="1" i="1" dirty="0"/>
              <a:t>Category-Driven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5F000C-297F-6D56-9657-58F20A794E60}"/>
              </a:ext>
            </a:extLst>
          </p:cNvPr>
          <p:cNvSpPr txBox="1"/>
          <p:nvPr/>
        </p:nvSpPr>
        <p:spPr>
          <a:xfrm>
            <a:off x="8990634" y="2090212"/>
            <a:ext cx="1800200" cy="41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200" b="1" i="1" dirty="0"/>
              <a:t>Data-Driven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2B324A-B748-51D3-A55F-F3E0CD0B6A82}"/>
              </a:ext>
            </a:extLst>
          </p:cNvPr>
          <p:cNvSpPr txBox="1"/>
          <p:nvPr/>
        </p:nvSpPr>
        <p:spPr>
          <a:xfrm>
            <a:off x="516520" y="2722970"/>
            <a:ext cx="4016915" cy="399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00" dirty="0"/>
              <a:t>Predefined Grouping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7E7611-A325-F4B4-A71D-86081055C011}"/>
              </a:ext>
            </a:extLst>
          </p:cNvPr>
          <p:cNvSpPr txBox="1"/>
          <p:nvPr/>
        </p:nvSpPr>
        <p:spPr>
          <a:xfrm>
            <a:off x="7784551" y="2634858"/>
            <a:ext cx="3961814" cy="51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Pattern-based Grouping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51068F2-2AA1-1D93-62FC-2455681FFFCC}"/>
              </a:ext>
            </a:extLst>
          </p:cNvPr>
          <p:cNvCxnSpPr>
            <a:cxnSpLocks/>
          </p:cNvCxnSpPr>
          <p:nvPr/>
        </p:nvCxnSpPr>
        <p:spPr>
          <a:xfrm>
            <a:off x="6096000" y="2314295"/>
            <a:ext cx="0" cy="260125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71F30BF-8F8E-B416-A84B-8270B04FE7EA}"/>
              </a:ext>
            </a:extLst>
          </p:cNvPr>
          <p:cNvSpPr txBox="1"/>
          <p:nvPr/>
        </p:nvSpPr>
        <p:spPr>
          <a:xfrm>
            <a:off x="652317" y="3387146"/>
            <a:ext cx="4233706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00" dirty="0"/>
              <a:t>ALE Meta-Analyses across/within</a:t>
            </a:r>
          </a:p>
          <a:p>
            <a:pPr algn="ctr">
              <a:lnSpc>
                <a:spcPct val="95000"/>
              </a:lnSpc>
            </a:pPr>
            <a:r>
              <a:rPr lang="en-US" sz="2100" dirty="0"/>
              <a:t>existing groups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32173F-13B9-D9DA-150B-307B3BAF428F}"/>
              </a:ext>
            </a:extLst>
          </p:cNvPr>
          <p:cNvSpPr txBox="1"/>
          <p:nvPr/>
        </p:nvSpPr>
        <p:spPr>
          <a:xfrm>
            <a:off x="7470200" y="3381266"/>
            <a:ext cx="45905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ALE Meta-analyses in </a:t>
            </a:r>
          </a:p>
          <a:p>
            <a:pPr algn="ctr"/>
            <a:r>
              <a:rPr lang="en-US" sz="2100" dirty="0"/>
              <a:t>data-derived groups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312175-D289-22A6-8791-8937CF3E1376}"/>
              </a:ext>
            </a:extLst>
          </p:cNvPr>
          <p:cNvSpPr txBox="1"/>
          <p:nvPr/>
        </p:nvSpPr>
        <p:spPr>
          <a:xfrm>
            <a:off x="579534" y="4946061"/>
            <a:ext cx="4393034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00" dirty="0"/>
              <a:t>Interpretation based on </a:t>
            </a:r>
          </a:p>
          <a:p>
            <a:pPr algn="ctr">
              <a:lnSpc>
                <a:spcPct val="95000"/>
              </a:lnSpc>
            </a:pPr>
            <a:r>
              <a:rPr lang="en-US" sz="2100" dirty="0"/>
              <a:t>theoretical taxonomy</a:t>
            </a:r>
          </a:p>
        </p:txBody>
      </p:sp>
      <p:pic>
        <p:nvPicPr>
          <p:cNvPr id="31" name="Picture 30" descr="Puzzle - Free ui icons">
            <a:extLst>
              <a:ext uri="{FF2B5EF4-FFF2-40B4-BE49-F238E27FC236}">
                <a16:creationId xmlns:a16="http://schemas.microsoft.com/office/drawing/2014/main" id="{7A63FF25-9268-CF5E-32FD-9B65A68A8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536" y="4891205"/>
            <a:ext cx="1009726" cy="100972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8439FEC-4015-F5D3-3E84-2AA9B82C6995}"/>
              </a:ext>
            </a:extLst>
          </p:cNvPr>
          <p:cNvSpPr txBox="1"/>
          <p:nvPr/>
        </p:nvSpPr>
        <p:spPr>
          <a:xfrm>
            <a:off x="7318101" y="4946061"/>
            <a:ext cx="4873899" cy="51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/>
              <a:t>Interpretation beyond predefined labels</a:t>
            </a:r>
          </a:p>
        </p:txBody>
      </p:sp>
      <p:sp>
        <p:nvSpPr>
          <p:cNvPr id="43" name="Extract 42">
            <a:extLst>
              <a:ext uri="{FF2B5EF4-FFF2-40B4-BE49-F238E27FC236}">
                <a16:creationId xmlns:a16="http://schemas.microsoft.com/office/drawing/2014/main" id="{9275EF44-E70E-4677-EE21-D993F7019020}"/>
              </a:ext>
            </a:extLst>
          </p:cNvPr>
          <p:cNvSpPr/>
          <p:nvPr/>
        </p:nvSpPr>
        <p:spPr>
          <a:xfrm>
            <a:off x="1249216" y="2104768"/>
            <a:ext cx="324722" cy="318960"/>
          </a:xfrm>
          <a:prstGeom prst="flowChartExtra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5" name="Extract 44">
            <a:extLst>
              <a:ext uri="{FF2B5EF4-FFF2-40B4-BE49-F238E27FC236}">
                <a16:creationId xmlns:a16="http://schemas.microsoft.com/office/drawing/2014/main" id="{57133F00-798A-A688-6D6C-4E9350E1246F}"/>
              </a:ext>
            </a:extLst>
          </p:cNvPr>
          <p:cNvSpPr/>
          <p:nvPr/>
        </p:nvSpPr>
        <p:spPr>
          <a:xfrm rot="10800000">
            <a:off x="8655501" y="2100472"/>
            <a:ext cx="324722" cy="318960"/>
          </a:xfrm>
          <a:prstGeom prst="flowChartExtra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58D039-1EF6-F926-9172-D1FB8A346B6D}"/>
              </a:ext>
            </a:extLst>
          </p:cNvPr>
          <p:cNvSpPr txBox="1"/>
          <p:nvPr/>
        </p:nvSpPr>
        <p:spPr>
          <a:xfrm>
            <a:off x="420207" y="4283122"/>
            <a:ext cx="4393034" cy="399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00" dirty="0"/>
              <a:t>Diagnosis-defined structure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C2B644-F1A6-9AB8-D5D2-5737078B1636}"/>
              </a:ext>
            </a:extLst>
          </p:cNvPr>
          <p:cNvSpPr txBox="1"/>
          <p:nvPr/>
        </p:nvSpPr>
        <p:spPr>
          <a:xfrm>
            <a:off x="7602785" y="4333325"/>
            <a:ext cx="4393034" cy="399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00" dirty="0"/>
              <a:t>Latent neural structure</a:t>
            </a:r>
          </a:p>
        </p:txBody>
      </p:sp>
      <p:pic>
        <p:nvPicPr>
          <p:cNvPr id="18" name="Graphic 17" descr="Usb Stick with solid fill">
            <a:extLst>
              <a:ext uri="{FF2B5EF4-FFF2-40B4-BE49-F238E27FC236}">
                <a16:creationId xmlns:a16="http://schemas.microsoft.com/office/drawing/2014/main" id="{CDEE66FA-E5D9-5D49-B4A1-EE5B28DBC4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8244" y="1688413"/>
            <a:ext cx="509994" cy="509994"/>
          </a:xfrm>
          <a:prstGeom prst="rect">
            <a:avLst/>
          </a:prstGeom>
        </p:spPr>
      </p:pic>
      <p:pic>
        <p:nvPicPr>
          <p:cNvPr id="30" name="Graphic 29" descr="Arrow: Straight with solid fill">
            <a:extLst>
              <a:ext uri="{FF2B5EF4-FFF2-40B4-BE49-F238E27FC236}">
                <a16:creationId xmlns:a16="http://schemas.microsoft.com/office/drawing/2014/main" id="{13D69DFD-54DD-6E46-3B13-EC0871D7E1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222639">
            <a:off x="3849816" y="1719992"/>
            <a:ext cx="550625" cy="550625"/>
          </a:xfrm>
          <a:prstGeom prst="rect">
            <a:avLst/>
          </a:prstGeom>
        </p:spPr>
      </p:pic>
      <p:pic>
        <p:nvPicPr>
          <p:cNvPr id="32" name="Graphic 31" descr="Arrow: Straight with solid fill">
            <a:extLst>
              <a:ext uri="{FF2B5EF4-FFF2-40B4-BE49-F238E27FC236}">
                <a16:creationId xmlns:a16="http://schemas.microsoft.com/office/drawing/2014/main" id="{0F8587C2-BD36-3FA8-7DA5-219396C40C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10664">
            <a:off x="7544906" y="1726527"/>
            <a:ext cx="550625" cy="55062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9F102-25ED-48BA-4A08-84BDD2D09E6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21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21" grpId="0"/>
      <p:bldP spid="22" grpId="0"/>
      <p:bldP spid="23" grpId="0"/>
      <p:bldP spid="38" grpId="0"/>
      <p:bldP spid="43" grpId="0" animBg="1"/>
      <p:bldP spid="45" grpId="0" animBg="1"/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480E-893A-161A-F4BE-7BC255F3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B0240-E874-85F6-E6CE-46E78EF4E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172" y="1448780"/>
            <a:ext cx="11861828" cy="4597342"/>
          </a:xfrm>
        </p:spPr>
        <p:txBody>
          <a:bodyPr/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100" b="1" dirty="0">
                <a:solidFill>
                  <a:schemeClr val="accent2">
                    <a:lumMod val="50000"/>
                  </a:schemeClr>
                </a:solidFill>
              </a:rPr>
              <a:t>Transdiagnostic effects</a:t>
            </a:r>
            <a:r>
              <a:rPr lang="en-US" sz="2100" dirty="0"/>
              <a:t>：</a:t>
            </a:r>
            <a:br>
              <a:rPr lang="en-US" sz="2100" dirty="0"/>
            </a:br>
            <a:r>
              <a:rPr lang="en-US" sz="2100" dirty="0"/>
              <a:t>What is shared across diagnoses?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100" b="1" dirty="0">
                <a:solidFill>
                  <a:srgbClr val="0070C0"/>
                </a:solidFill>
              </a:rPr>
              <a:t>Diagnosis-specific effects：</a:t>
            </a:r>
            <a:br>
              <a:rPr lang="en-US" sz="2100" dirty="0"/>
            </a:br>
            <a:r>
              <a:rPr lang="en-US" sz="2100" dirty="0"/>
              <a:t>What remains diagnosis-specific? </a:t>
            </a:r>
          </a:p>
          <a:p>
            <a:pPr marL="342900" indent="-342900">
              <a:lnSpc>
                <a:spcPct val="200000"/>
              </a:lnSpc>
              <a:buFont typeface="Calibri" panose="020F0502020204030204" pitchFamily="34" charset="0"/>
              <a:buAutoNum type="arabicPeriod"/>
            </a:pPr>
            <a:r>
              <a:rPr lang="en-US" sz="2100" b="1" dirty="0">
                <a:solidFill>
                  <a:schemeClr val="accent6">
                    <a:lumMod val="50000"/>
                  </a:schemeClr>
                </a:solidFill>
              </a:rPr>
              <a:t>Data-driven cross-diagnostic effects：</a:t>
            </a:r>
            <a:br>
              <a:rPr lang="en-US" sz="2100" b="1" dirty="0">
                <a:solidFill>
                  <a:srgbClr val="0070C0"/>
                </a:solidFill>
              </a:rPr>
            </a:br>
            <a:r>
              <a:rPr lang="en-US" sz="2100" dirty="0"/>
              <a:t>What additional cross-diagnostic pattern may emerge?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5A2F0-42A6-0913-80CE-0902705B0B9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E60A9A-95A9-52BE-9922-93F9243344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000" dirty="0"/>
              <a:t>Research Questions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352C04-6177-9EDB-1455-E76DE24C9923}"/>
              </a:ext>
            </a:extLst>
          </p:cNvPr>
          <p:cNvSpPr/>
          <p:nvPr/>
        </p:nvSpPr>
        <p:spPr>
          <a:xfrm>
            <a:off x="7514264" y="1772816"/>
            <a:ext cx="3854125" cy="844424"/>
          </a:xfrm>
          <a:prstGeom prst="roundRect">
            <a:avLst/>
          </a:prstGeom>
          <a:solidFill>
            <a:srgbClr val="CAE6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 descr="Stethoscope with solid fill">
            <a:extLst>
              <a:ext uri="{FF2B5EF4-FFF2-40B4-BE49-F238E27FC236}">
                <a16:creationId xmlns:a16="http://schemas.microsoft.com/office/drawing/2014/main" id="{3B8EB2E2-7408-494F-5303-0A244BB796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27960" y="1893056"/>
            <a:ext cx="381245" cy="3812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DF1DDF-516D-D8BC-6024-EA23ECA3BA90}"/>
              </a:ext>
            </a:extLst>
          </p:cNvPr>
          <p:cNvSpPr txBox="1"/>
          <p:nvPr/>
        </p:nvSpPr>
        <p:spPr>
          <a:xfrm>
            <a:off x="7824193" y="1844824"/>
            <a:ext cx="3600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Overall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cross-diagnostic ALE meta-analysis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8E66588-C18D-9BD2-9A7B-13522CAE12A3}"/>
              </a:ext>
            </a:extLst>
          </p:cNvPr>
          <p:cNvSpPr/>
          <p:nvPr/>
        </p:nvSpPr>
        <p:spPr>
          <a:xfrm>
            <a:off x="7494777" y="3847424"/>
            <a:ext cx="3873612" cy="1561796"/>
          </a:xfrm>
          <a:prstGeom prst="roundRect">
            <a:avLst/>
          </a:prstGeom>
          <a:solidFill>
            <a:srgbClr val="CAE6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2AEA77-04BC-CDFD-8C3D-89B882366567}"/>
              </a:ext>
            </a:extLst>
          </p:cNvPr>
          <p:cNvSpPr/>
          <p:nvPr/>
        </p:nvSpPr>
        <p:spPr>
          <a:xfrm>
            <a:off x="7514265" y="2695865"/>
            <a:ext cx="3854124" cy="1077039"/>
          </a:xfrm>
          <a:prstGeom prst="roundRect">
            <a:avLst/>
          </a:prstGeom>
          <a:solidFill>
            <a:srgbClr val="CAE6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1137EA-461F-B34B-F0D7-E9BDF4E4F243}"/>
              </a:ext>
            </a:extLst>
          </p:cNvPr>
          <p:cNvSpPr txBox="1"/>
          <p:nvPr/>
        </p:nvSpPr>
        <p:spPr>
          <a:xfrm>
            <a:off x="7563093" y="4310037"/>
            <a:ext cx="368122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ALE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meta-analyses within optimal Meta-analytic groups (MAG)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96434D-11B2-169D-9561-D9DCD7BB1DE6}"/>
              </a:ext>
            </a:extLst>
          </p:cNvPr>
          <p:cNvSpPr txBox="1"/>
          <p:nvPr/>
        </p:nvSpPr>
        <p:spPr>
          <a:xfrm>
            <a:off x="8631214" y="3925366"/>
            <a:ext cx="19863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i="1" dirty="0">
                <a:latin typeface="Arial" panose="020B0604020202020204" pitchFamily="34" charset="0"/>
                <a:cs typeface="Arial" panose="020B0604020202020204" pitchFamily="34" charset="0"/>
              </a:rPr>
              <a:t>Data-driven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F8FC53-3B1E-8C8D-60E4-E85EF4486238}"/>
              </a:ext>
            </a:extLst>
          </p:cNvPr>
          <p:cNvSpPr txBox="1"/>
          <p:nvPr/>
        </p:nvSpPr>
        <p:spPr>
          <a:xfrm>
            <a:off x="7536160" y="3140968"/>
            <a:ext cx="37081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Diagnosis-specific ALE meta-analyses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87C5DD-88BA-2225-AA24-98B2195E935D}"/>
              </a:ext>
            </a:extLst>
          </p:cNvPr>
          <p:cNvSpPr txBox="1"/>
          <p:nvPr/>
        </p:nvSpPr>
        <p:spPr>
          <a:xfrm>
            <a:off x="8459855" y="2766587"/>
            <a:ext cx="24982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i="1" dirty="0">
                <a:latin typeface="Arial" panose="020B0604020202020204" pitchFamily="34" charset="0"/>
                <a:cs typeface="Arial" panose="020B0604020202020204" pitchFamily="34" charset="0"/>
              </a:rPr>
              <a:t>Category-driven</a:t>
            </a:r>
          </a:p>
        </p:txBody>
      </p:sp>
      <p:pic>
        <p:nvPicPr>
          <p:cNvPr id="16" name="Graphic 15" descr="Priorities with solid fill">
            <a:extLst>
              <a:ext uri="{FF2B5EF4-FFF2-40B4-BE49-F238E27FC236}">
                <a16:creationId xmlns:a16="http://schemas.microsoft.com/office/drawing/2014/main" id="{5FA90F2E-A47F-4B56-07FF-D572C4A793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4999" y="3847424"/>
            <a:ext cx="475103" cy="475103"/>
          </a:xfrm>
          <a:prstGeom prst="rect">
            <a:avLst/>
          </a:prstGeom>
        </p:spPr>
      </p:pic>
      <p:pic>
        <p:nvPicPr>
          <p:cNvPr id="17" name="Graphic 16" descr="Priorities with solid fill">
            <a:extLst>
              <a:ext uri="{FF2B5EF4-FFF2-40B4-BE49-F238E27FC236}">
                <a16:creationId xmlns:a16="http://schemas.microsoft.com/office/drawing/2014/main" id="{7474C95C-B874-D15E-E9A0-EEAC27C739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8029058" y="2701876"/>
            <a:ext cx="452987" cy="452987"/>
          </a:xfrm>
          <a:prstGeom prst="rect">
            <a:avLst/>
          </a:prstGeom>
        </p:spPr>
      </p:pic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BE7D597B-7018-0028-807E-5979DA3DBE7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421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3A75-2912-CD10-F0D7-B4A38B685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DDEDB8-5200-CCC0-C233-AF8ECCEF8F3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9CEC3-38E5-0C1C-BC69-421262139A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1475" y="938786"/>
            <a:ext cx="11449049" cy="509994"/>
          </a:xfrm>
        </p:spPr>
        <p:txBody>
          <a:bodyPr/>
          <a:lstStyle/>
          <a:p>
            <a:r>
              <a:rPr lang="en-US" sz="2000" dirty="0"/>
              <a:t>Literature Search - Inclusion Criteria</a:t>
            </a:r>
          </a:p>
          <a:p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98EF729-B362-CC2F-A32D-0F51726D9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348325"/>
            <a:ext cx="11437575" cy="4771424"/>
          </a:xfrm>
        </p:spPr>
        <p:txBody>
          <a:bodyPr anchor="t"/>
          <a:lstStyle/>
          <a:p>
            <a:pPr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/>
              <a:t>Studies</a:t>
            </a:r>
            <a:r>
              <a:rPr lang="en-US" sz="1900" dirty="0"/>
              <a:t>: 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 b="1" dirty="0"/>
              <a:t>a)</a:t>
            </a:r>
            <a:r>
              <a:rPr lang="en-US" sz="1900" dirty="0"/>
              <a:t> English peer-reviewed journal articles, </a:t>
            </a:r>
            <a:r>
              <a:rPr lang="en-US" sz="1900" b="1" dirty="0"/>
              <a:t>b) </a:t>
            </a:r>
            <a:r>
              <a:rPr lang="en-US" sz="1900" dirty="0"/>
              <a:t>Task-based fMRI studies with MNI/TAL coordinates,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 b="1" dirty="0"/>
              <a:t>c) </a:t>
            </a:r>
            <a:r>
              <a:rPr lang="en-US" sz="1900" dirty="0"/>
              <a:t>Whole-brain acquired and analyzed results.</a:t>
            </a:r>
          </a:p>
          <a:p>
            <a:pPr>
              <a:lnSpc>
                <a:spcPct val="2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/>
              <a:t>Samples</a:t>
            </a:r>
            <a:r>
              <a:rPr lang="en-US" sz="1900" dirty="0"/>
              <a:t>: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 b="1" dirty="0"/>
              <a:t>a) </a:t>
            </a:r>
            <a:r>
              <a:rPr lang="en-US" sz="1900" dirty="0"/>
              <a:t>Adults (mean age &gt; 18 years old), </a:t>
            </a:r>
            <a:r>
              <a:rPr lang="en-US" sz="1900" b="1" dirty="0"/>
              <a:t>b) </a:t>
            </a:r>
            <a:r>
              <a:rPr lang="en-US" sz="1900" dirty="0"/>
              <a:t>Patients listed in DSM5 categories,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 b="1" dirty="0"/>
              <a:t>c) </a:t>
            </a:r>
            <a:r>
              <a:rPr lang="en-US" sz="1900" dirty="0"/>
              <a:t>Control group without any psychiatric disorder, </a:t>
            </a:r>
            <a:r>
              <a:rPr lang="en-US" sz="1900" b="1" dirty="0"/>
              <a:t>d) </a:t>
            </a:r>
            <a:r>
              <a:rPr lang="en-US" sz="1900" dirty="0"/>
              <a:t>A minimum of 7 in patient/control group. </a:t>
            </a:r>
          </a:p>
          <a:p>
            <a:pPr>
              <a:lnSpc>
                <a:spcPct val="2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/>
              <a:t>Contrast</a:t>
            </a:r>
            <a:r>
              <a:rPr lang="en-US" sz="1900" dirty="0"/>
              <a:t>:</a:t>
            </a:r>
            <a:r>
              <a:rPr lang="zh-CN" altLang="en-US" sz="1900" dirty="0"/>
              <a:t> </a:t>
            </a:r>
            <a:endParaRPr lang="en-US" altLang="zh-CN" sz="19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1900" b="1" dirty="0"/>
              <a:t>a) </a:t>
            </a:r>
            <a:r>
              <a:rPr lang="en-US" sz="1900" dirty="0"/>
              <a:t>Emotion-eliciting paradigms (emotional stimuli, tasks, or both), </a:t>
            </a:r>
            <a:r>
              <a:rPr lang="en-US" sz="1900" b="1" dirty="0"/>
              <a:t>b) </a:t>
            </a:r>
            <a:r>
              <a:rPr lang="en-US" sz="1900" dirty="0"/>
              <a:t>Supraliminal emotional processing,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 b="1" dirty="0"/>
              <a:t>c) </a:t>
            </a:r>
            <a:r>
              <a:rPr lang="en-US" sz="1900" dirty="0"/>
              <a:t>Between-group or group × condition effects in emotion-related activity (emotional vs. neutral contrasts).</a:t>
            </a:r>
          </a:p>
        </p:txBody>
      </p:sp>
      <p:pic>
        <p:nvPicPr>
          <p:cNvPr id="3" name="Picture 2" descr="human brain in standard MNI space - a comprehensive pocket atlas">
            <a:extLst>
              <a:ext uri="{FF2B5EF4-FFF2-40B4-BE49-F238E27FC236}">
                <a16:creationId xmlns:a16="http://schemas.microsoft.com/office/drawing/2014/main" id="{6D05356F-D4C8-E818-87B9-82EE1BDCB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801" y="373864"/>
            <a:ext cx="1667243" cy="19489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5954D6-E98D-59E8-62C8-AC6828190442}"/>
              </a:ext>
            </a:extLst>
          </p:cNvPr>
          <p:cNvSpPr txBox="1"/>
          <p:nvPr/>
        </p:nvSpPr>
        <p:spPr>
          <a:xfrm>
            <a:off x="9048328" y="2569467"/>
            <a:ext cx="3446142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200" dirty="0"/>
              <a:t>source: https://</a:t>
            </a:r>
            <a:r>
              <a:rPr lang="en-US" sz="1200" dirty="0" err="1"/>
              <a:t>mniatlas.thehumanbrain.info</a:t>
            </a:r>
            <a:r>
              <a:rPr lang="en-US" sz="1200" dirty="0"/>
              <a:t>/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15F95B6-9760-2B32-8187-C56619D45DA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2903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D8AD4-4C15-2D45-827D-23DBEAB9E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 anchor="t">
            <a:normAutofit/>
          </a:bodyPr>
          <a:lstStyle/>
          <a:p>
            <a:r>
              <a:rPr lang="en-US" dirty="0"/>
              <a:t>Method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060E94F-EF4F-BBED-4A65-94B3B5C67F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Literature Search </a:t>
            </a:r>
            <a:r>
              <a:rPr lang="en-US" altLang="zh-CN" sz="2000" dirty="0"/>
              <a:t>-</a:t>
            </a:r>
            <a:r>
              <a:rPr lang="zh-CN" altLang="en-US" sz="2000" dirty="0"/>
              <a:t> </a:t>
            </a:r>
            <a:r>
              <a:rPr lang="en-US" sz="2000" dirty="0"/>
              <a:t>PRISMA flowchart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3FAB8A4-1426-0E8C-9488-1E914D936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1268760"/>
            <a:ext cx="6071532" cy="533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6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952BD-EDF8-C229-D294-242E8A95C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0A8720B-B813-8813-4F92-68880763EE15}"/>
              </a:ext>
            </a:extLst>
          </p:cNvPr>
          <p:cNvSpPr/>
          <p:nvPr/>
        </p:nvSpPr>
        <p:spPr>
          <a:xfrm>
            <a:off x="9278394" y="5298742"/>
            <a:ext cx="2382099" cy="4769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F57EBF3-DFDE-CA4F-8BE6-D1062887B055}"/>
              </a:ext>
            </a:extLst>
          </p:cNvPr>
          <p:cNvSpPr/>
          <p:nvPr/>
        </p:nvSpPr>
        <p:spPr>
          <a:xfrm>
            <a:off x="2809401" y="5265744"/>
            <a:ext cx="6320437" cy="50999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B8F6BDB-242D-C7FA-A9CD-0EF0C2B4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" b="10555"/>
          <a:stretch>
            <a:fillRect/>
          </a:stretch>
        </p:blipFill>
        <p:spPr>
          <a:xfrm>
            <a:off x="2783632" y="324000"/>
            <a:ext cx="8876862" cy="49761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C981B8-F27C-7A7E-B490-C83321030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 anchor="t">
            <a:normAutofit/>
          </a:bodyPr>
          <a:lstStyle/>
          <a:p>
            <a:r>
              <a:rPr lang="en-US" dirty="0"/>
              <a:t>method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BB04A4-3508-CFB2-D3BB-EE8A163F1A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818290" y="6381328"/>
            <a:ext cx="720000" cy="22110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Seite </a:t>
            </a:r>
            <a:fld id="{A52F4D17-1AD6-42D9-B93A-EB002C62F438}" type="slidenum">
              <a:rPr lang="de-DE" smtClean="0"/>
              <a:pPr>
                <a:spcAft>
                  <a:spcPts val="600"/>
                </a:spcAft>
              </a:pPr>
              <a:t>8</a:t>
            </a:fld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1852A9-2BD6-0ACB-3F56-DDE5BD6DB36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Overview</a:t>
            </a:r>
            <a:r>
              <a:rPr lang="zh-CN" altLang="en-US" dirty="0"/>
              <a:t> </a:t>
            </a:r>
            <a:r>
              <a:rPr lang="en-US" altLang="zh-CN" dirty="0"/>
              <a:t>of Analyses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A3E434-5B5A-CFD9-BC7B-BCDB53A3AF68}"/>
              </a:ext>
            </a:extLst>
          </p:cNvPr>
          <p:cNvSpPr txBox="1"/>
          <p:nvPr/>
        </p:nvSpPr>
        <p:spPr>
          <a:xfrm>
            <a:off x="3580563" y="5328379"/>
            <a:ext cx="46565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000" dirty="0"/>
              <a:t>Clustering is for creating new groupings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AC262D-78B6-39A0-4AE0-2AD73AC090C4}"/>
              </a:ext>
            </a:extLst>
          </p:cNvPr>
          <p:cNvSpPr txBox="1"/>
          <p:nvPr/>
        </p:nvSpPr>
        <p:spPr>
          <a:xfrm>
            <a:off x="9278394" y="5348535"/>
            <a:ext cx="236222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000" dirty="0"/>
              <a:t>ALE in new groups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948D5D-A4E2-5697-8214-A2297EAB8CA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0592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F1566-C933-5EE1-85C7-6F77B48BD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Results	 		 	 </a:t>
            </a:r>
            <a:r>
              <a:rPr lang="en-US" sz="2000" i="1" dirty="0"/>
              <a:t>1          </a:t>
            </a:r>
            <a:r>
              <a:rPr lang="en-US" sz="2000" dirty="0"/>
              <a:t>What is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shared</a:t>
            </a:r>
            <a:r>
              <a:rPr lang="en-US" sz="2000" dirty="0"/>
              <a:t> across diagnoses</a:t>
            </a:r>
            <a:b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9E23C9-23C2-AECA-190C-D1571DF3FD3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DD92CB-0023-9E43-D99D-06B3D3DF58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5"/>
            <a:ext cx="11449049" cy="86056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293 experiments included </a:t>
            </a: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FB76712-60D5-5BD6-A22D-C580A38EC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62" y="1702395"/>
            <a:ext cx="9064675" cy="34532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A52230-A152-FC9E-DDDF-B6BEC2405BC5}"/>
              </a:ext>
            </a:extLst>
          </p:cNvPr>
          <p:cNvSpPr txBox="1"/>
          <p:nvPr/>
        </p:nvSpPr>
        <p:spPr>
          <a:xfrm>
            <a:off x="1563662" y="5249017"/>
            <a:ext cx="5687919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dirty="0" err="1"/>
              <a:t>cFWE</a:t>
            </a:r>
            <a:r>
              <a:rPr lang="en-US" dirty="0"/>
              <a:t> </a:t>
            </a:r>
            <a:r>
              <a:rPr lang="en-US" i="1" dirty="0"/>
              <a:t>p</a:t>
            </a:r>
            <a:r>
              <a:rPr lang="en-US" dirty="0"/>
              <a:t> &lt; 0.05 (0.001 clustering-forming threshold</a:t>
            </a:r>
            <a:r>
              <a:rPr lang="en-US" sz="1600" dirty="0"/>
              <a:t>)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D4460A-B6E3-E2C0-9776-E42375801A1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2513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0A165-82D1-2DB6-9B6C-1B8DFDFC5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7FA66-F27C-50CC-DEC9-922DFB0F7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rgbClr val="023D6B"/>
                </a:solidFill>
              </a:rPr>
              <a:t>Results				  </a:t>
            </a:r>
            <a:r>
              <a:rPr lang="en-US" sz="2000" i="1" dirty="0">
                <a:solidFill>
                  <a:srgbClr val="023D6B"/>
                </a:solidFill>
              </a:rPr>
              <a:t>1         </a:t>
            </a:r>
            <a:r>
              <a:rPr lang="en-US" sz="2000" dirty="0">
                <a:solidFill>
                  <a:srgbClr val="023D6B"/>
                </a:solidFill>
              </a:rPr>
              <a:t>What is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shared</a:t>
            </a:r>
            <a:r>
              <a:rPr lang="en-US" sz="2000" dirty="0">
                <a:solidFill>
                  <a:srgbClr val="023D6B"/>
                </a:solidFill>
              </a:rPr>
              <a:t> across diagnoses</a:t>
            </a:r>
            <a:b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C6C3D84-E7EB-84AE-7A10-87D55CF8E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>
            <a:fillRect/>
          </a:stretch>
        </p:blipFill>
        <p:spPr>
          <a:xfrm>
            <a:off x="2371650" y="1419914"/>
            <a:ext cx="6550980" cy="1641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54743E-2E95-95EA-D686-9A33F3637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0"/>
          <a:stretch>
            <a:fillRect/>
          </a:stretch>
        </p:blipFill>
        <p:spPr>
          <a:xfrm>
            <a:off x="7271324" y="3215721"/>
            <a:ext cx="2274973" cy="301190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3F048-9DAC-4294-5617-5E3A9A5DE865}"/>
              </a:ext>
            </a:extLst>
          </p:cNvPr>
          <p:cNvSpPr txBox="1"/>
          <p:nvPr/>
        </p:nvSpPr>
        <p:spPr>
          <a:xfrm>
            <a:off x="7271324" y="6238991"/>
            <a:ext cx="2491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R-Amygdala (71 exp)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946D83-5A63-B197-3359-F70C0F12C7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9"/>
          <a:stretch>
            <a:fillRect/>
          </a:stretch>
        </p:blipFill>
        <p:spPr>
          <a:xfrm>
            <a:off x="4814285" y="3329498"/>
            <a:ext cx="2189194" cy="28981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34EEAE-2EC0-3A72-620F-BDA877FB7B9E}"/>
              </a:ext>
            </a:extLst>
          </p:cNvPr>
          <p:cNvSpPr txBox="1"/>
          <p:nvPr/>
        </p:nvSpPr>
        <p:spPr>
          <a:xfrm>
            <a:off x="4931228" y="6252032"/>
            <a:ext cx="2218530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dirty="0"/>
              <a:t>L-Amygdala (48 exp)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E84F5F-ADD9-1B66-CCE2-FAA8403819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0"/>
          <a:stretch>
            <a:fillRect/>
          </a:stretch>
        </p:blipFill>
        <p:spPr>
          <a:xfrm>
            <a:off x="99387" y="819902"/>
            <a:ext cx="2272262" cy="32519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A04DE6A-B9DC-0AD8-10C4-908154A63B89}"/>
              </a:ext>
            </a:extLst>
          </p:cNvPr>
          <p:cNvSpPr txBox="1"/>
          <p:nvPr/>
        </p:nvSpPr>
        <p:spPr>
          <a:xfrm>
            <a:off x="0" y="4036749"/>
            <a:ext cx="1728192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/>
              <a:t>ACC (56 exp)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3842F46-B68B-E546-0890-C0912DA665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0"/>
          <a:stretch>
            <a:fillRect/>
          </a:stretch>
        </p:blipFill>
        <p:spPr>
          <a:xfrm>
            <a:off x="2122265" y="3645873"/>
            <a:ext cx="2573815" cy="26454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CE800FF-3464-A39D-2A6C-E60FF7CBD523}"/>
              </a:ext>
            </a:extLst>
          </p:cNvPr>
          <p:cNvSpPr txBox="1"/>
          <p:nvPr/>
        </p:nvSpPr>
        <p:spPr>
          <a:xfrm>
            <a:off x="2774518" y="6240519"/>
            <a:ext cx="1783258" cy="332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/>
              <a:t>L-PCC (29 exp)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AB80AB3-0DA7-AAE1-1FED-2320BF8CD7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2"/>
          <a:stretch>
            <a:fillRect/>
          </a:stretch>
        </p:blipFill>
        <p:spPr>
          <a:xfrm>
            <a:off x="9400018" y="938785"/>
            <a:ext cx="2552048" cy="251391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BEB9957-FF61-7FEA-F461-8D9F340CC830}"/>
              </a:ext>
            </a:extLst>
          </p:cNvPr>
          <p:cNvSpPr txBox="1"/>
          <p:nvPr/>
        </p:nvSpPr>
        <p:spPr>
          <a:xfrm>
            <a:off x="9400018" y="3477604"/>
            <a:ext cx="2207540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/>
              <a:t>L-PreCG (38 exp)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98F6FA0-EFB3-6C4F-F4D7-20620460213C}"/>
              </a:ext>
            </a:extLst>
          </p:cNvPr>
          <p:cNvSpPr/>
          <p:nvPr/>
        </p:nvSpPr>
        <p:spPr>
          <a:xfrm>
            <a:off x="9774475" y="5517232"/>
            <a:ext cx="250870" cy="256648"/>
          </a:xfrm>
          <a:prstGeom prst="rect">
            <a:avLst/>
          </a:prstGeom>
          <a:solidFill>
            <a:srgbClr val="64A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5D0C05-E11E-9B68-9E39-05B666A29BA3}"/>
              </a:ext>
            </a:extLst>
          </p:cNvPr>
          <p:cNvSpPr txBox="1"/>
          <p:nvPr/>
        </p:nvSpPr>
        <p:spPr>
          <a:xfrm>
            <a:off x="9899910" y="5478154"/>
            <a:ext cx="2380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Representation Ratio</a:t>
            </a:r>
          </a:p>
        </p:txBody>
      </p:sp>
    </p:spTree>
    <p:extLst>
      <p:ext uri="{BB962C8B-B14F-4D97-AF65-F5344CB8AC3E}">
        <p14:creationId xmlns:p14="http://schemas.microsoft.com/office/powerpoint/2010/main" val="2983182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1754B-26A4-803D-509C-49743B30A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FBB3A-FB34-B2AD-0FE9-0247CB13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rgbClr val="023D6B"/>
                </a:solidFill>
              </a:rPr>
              <a:t>Results				  </a:t>
            </a:r>
            <a:r>
              <a:rPr lang="en-US" sz="2000" i="1" dirty="0">
                <a:solidFill>
                  <a:srgbClr val="023D6B"/>
                </a:solidFill>
              </a:rPr>
              <a:t>1         </a:t>
            </a:r>
            <a:r>
              <a:rPr lang="en-US" sz="2000" dirty="0">
                <a:solidFill>
                  <a:srgbClr val="023D6B"/>
                </a:solidFill>
              </a:rPr>
              <a:t>What is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shared</a:t>
            </a:r>
            <a:r>
              <a:rPr lang="en-US" sz="2000" dirty="0">
                <a:solidFill>
                  <a:srgbClr val="023D6B"/>
                </a:solidFill>
              </a:rPr>
              <a:t> across diagnoses</a:t>
            </a:r>
            <a:b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95D1CF8-A597-E9EF-3EBE-405C57948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>
            <a:fillRect/>
          </a:stretch>
        </p:blipFill>
        <p:spPr>
          <a:xfrm>
            <a:off x="4295800" y="2465312"/>
            <a:ext cx="7690299" cy="1927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82FDC9C-6034-32DD-ECFA-71CAF7B5F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0"/>
          <a:stretch>
            <a:fillRect/>
          </a:stretch>
        </p:blipFill>
        <p:spPr>
          <a:xfrm>
            <a:off x="746812" y="1047683"/>
            <a:ext cx="3202874" cy="45837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C32C90-6655-F887-4E1B-EF0FAF30EFFA}"/>
              </a:ext>
            </a:extLst>
          </p:cNvPr>
          <p:cNvSpPr txBox="1"/>
          <p:nvPr/>
        </p:nvSpPr>
        <p:spPr>
          <a:xfrm>
            <a:off x="746812" y="5696859"/>
            <a:ext cx="172819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000" dirty="0"/>
              <a:t>ACC (56 exp)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071141-FA8D-429A-9774-951D0CAB769D}"/>
              </a:ext>
            </a:extLst>
          </p:cNvPr>
          <p:cNvSpPr/>
          <p:nvPr/>
        </p:nvSpPr>
        <p:spPr>
          <a:xfrm>
            <a:off x="746812" y="1113067"/>
            <a:ext cx="1100716" cy="36689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1E7ACEB-CBB9-36ED-5F0C-428573534347}"/>
              </a:ext>
            </a:extLst>
          </p:cNvPr>
          <p:cNvSpPr/>
          <p:nvPr/>
        </p:nvSpPr>
        <p:spPr>
          <a:xfrm>
            <a:off x="9774475" y="5517232"/>
            <a:ext cx="250870" cy="256648"/>
          </a:xfrm>
          <a:prstGeom prst="rect">
            <a:avLst/>
          </a:prstGeom>
          <a:solidFill>
            <a:srgbClr val="64A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39F99C4-60BF-7057-246A-41FDE11AAB60}"/>
              </a:ext>
            </a:extLst>
          </p:cNvPr>
          <p:cNvSpPr txBox="1"/>
          <p:nvPr/>
        </p:nvSpPr>
        <p:spPr>
          <a:xfrm>
            <a:off x="9899910" y="5478154"/>
            <a:ext cx="2380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Representation Ratio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58E41D-2A53-D869-599F-D983D82F8CA8}"/>
              </a:ext>
            </a:extLst>
          </p:cNvPr>
          <p:cNvSpPr/>
          <p:nvPr/>
        </p:nvSpPr>
        <p:spPr>
          <a:xfrm>
            <a:off x="4439815" y="3717033"/>
            <a:ext cx="864097" cy="2880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8F4EBC3-B1DC-875C-DDF4-FB8E07C3ADD7}"/>
              </a:ext>
            </a:extLst>
          </p:cNvPr>
          <p:cNvSpPr/>
          <p:nvPr/>
        </p:nvSpPr>
        <p:spPr>
          <a:xfrm>
            <a:off x="746812" y="4581128"/>
            <a:ext cx="884692" cy="366895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</p:spTree>
    <p:extLst>
      <p:ext uri="{BB962C8B-B14F-4D97-AF65-F5344CB8AC3E}">
        <p14:creationId xmlns:p14="http://schemas.microsoft.com/office/powerpoint/2010/main" val="179780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 animBg="1"/>
      <p:bldP spid="45" grpId="0" animBg="1"/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05425-07F7-ACD4-C044-53A2DFE34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0217A-4D3B-ED87-22DE-2BD2C521F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rgbClr val="023D6B"/>
                </a:solidFill>
              </a:rPr>
              <a:t>Results				  </a:t>
            </a:r>
            <a:r>
              <a:rPr lang="en-US" sz="2000" i="1" dirty="0">
                <a:solidFill>
                  <a:srgbClr val="023D6B"/>
                </a:solidFill>
              </a:rPr>
              <a:t>1         </a:t>
            </a:r>
            <a:r>
              <a:rPr lang="en-US" sz="2000" dirty="0">
                <a:solidFill>
                  <a:srgbClr val="023D6B"/>
                </a:solidFill>
              </a:rPr>
              <a:t>What is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shared</a:t>
            </a:r>
            <a:r>
              <a:rPr lang="en-US" sz="2000" dirty="0">
                <a:solidFill>
                  <a:srgbClr val="023D6B"/>
                </a:solidFill>
              </a:rPr>
              <a:t> across diagnoses</a:t>
            </a:r>
            <a:br>
              <a:rPr lang="en-US" sz="18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8A313B6-8F4B-0AC4-CBA7-828FFEF99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1"/>
          <a:stretch>
            <a:fillRect/>
          </a:stretch>
        </p:blipFill>
        <p:spPr>
          <a:xfrm>
            <a:off x="2371650" y="1419914"/>
            <a:ext cx="6550980" cy="1641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AE1FA5-227F-D650-A538-FA02DABF8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0"/>
          <a:stretch>
            <a:fillRect/>
          </a:stretch>
        </p:blipFill>
        <p:spPr>
          <a:xfrm>
            <a:off x="7271324" y="3215721"/>
            <a:ext cx="2274973" cy="3011903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174C1D-480F-74E5-278C-BD09DBA15F05}"/>
              </a:ext>
            </a:extLst>
          </p:cNvPr>
          <p:cNvSpPr txBox="1"/>
          <p:nvPr/>
        </p:nvSpPr>
        <p:spPr>
          <a:xfrm>
            <a:off x="7271324" y="6238991"/>
            <a:ext cx="2491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R-Amygdala (71 exp)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0AC05E-68BD-EB97-6B97-BD774C86E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9"/>
          <a:stretch>
            <a:fillRect/>
          </a:stretch>
        </p:blipFill>
        <p:spPr>
          <a:xfrm>
            <a:off x="4814285" y="3329498"/>
            <a:ext cx="2189194" cy="28981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B2F4F4-B229-E18E-A466-6D31208B0C27}"/>
              </a:ext>
            </a:extLst>
          </p:cNvPr>
          <p:cNvSpPr txBox="1"/>
          <p:nvPr/>
        </p:nvSpPr>
        <p:spPr>
          <a:xfrm>
            <a:off x="4931228" y="6252032"/>
            <a:ext cx="2218530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1600" dirty="0"/>
              <a:t>L-Amygdala (48 exp)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1C76E9-F67C-CCA6-146B-1719AE981F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0"/>
          <a:stretch>
            <a:fillRect/>
          </a:stretch>
        </p:blipFill>
        <p:spPr>
          <a:xfrm>
            <a:off x="99387" y="819902"/>
            <a:ext cx="2272262" cy="32519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B67C2C-531C-4C4F-9670-378197B22EBA}"/>
              </a:ext>
            </a:extLst>
          </p:cNvPr>
          <p:cNvSpPr txBox="1"/>
          <p:nvPr/>
        </p:nvSpPr>
        <p:spPr>
          <a:xfrm>
            <a:off x="0" y="4036749"/>
            <a:ext cx="1728192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/>
              <a:t>ACC (56 exp)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D21FDA-2194-51D6-0F3B-AE9618540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0"/>
          <a:stretch>
            <a:fillRect/>
          </a:stretch>
        </p:blipFill>
        <p:spPr>
          <a:xfrm>
            <a:off x="2122265" y="3645873"/>
            <a:ext cx="2573815" cy="26454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62BC343-0E28-739F-5E61-A029EE0EACC7}"/>
              </a:ext>
            </a:extLst>
          </p:cNvPr>
          <p:cNvSpPr txBox="1"/>
          <p:nvPr/>
        </p:nvSpPr>
        <p:spPr>
          <a:xfrm>
            <a:off x="2774518" y="6240519"/>
            <a:ext cx="1783258" cy="332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/>
              <a:t>L-PCC (29 exp)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6BF4D47-0768-7166-8DA1-973D5A258C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2"/>
          <a:stretch>
            <a:fillRect/>
          </a:stretch>
        </p:blipFill>
        <p:spPr>
          <a:xfrm>
            <a:off x="9400018" y="938785"/>
            <a:ext cx="2552048" cy="251391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32ECF8F-1E68-7196-AE63-D43A7F5476C0}"/>
              </a:ext>
            </a:extLst>
          </p:cNvPr>
          <p:cNvSpPr txBox="1"/>
          <p:nvPr/>
        </p:nvSpPr>
        <p:spPr>
          <a:xfrm>
            <a:off x="9400018" y="3477604"/>
            <a:ext cx="2207540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/>
              <a:t>L-PreCG (38 exp)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0368A-5569-EFDA-499A-C26C092128F2}"/>
              </a:ext>
            </a:extLst>
          </p:cNvPr>
          <p:cNvSpPr/>
          <p:nvPr/>
        </p:nvSpPr>
        <p:spPr>
          <a:xfrm>
            <a:off x="99387" y="836712"/>
            <a:ext cx="740029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7F292-FBBF-E35B-5486-C65532D26D88}"/>
              </a:ext>
            </a:extLst>
          </p:cNvPr>
          <p:cNvSpPr/>
          <p:nvPr/>
        </p:nvSpPr>
        <p:spPr>
          <a:xfrm>
            <a:off x="99386" y="2348880"/>
            <a:ext cx="740029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F670C4-6E78-ACAD-3749-4078C23854BE}"/>
              </a:ext>
            </a:extLst>
          </p:cNvPr>
          <p:cNvSpPr/>
          <p:nvPr/>
        </p:nvSpPr>
        <p:spPr>
          <a:xfrm>
            <a:off x="99385" y="2960117"/>
            <a:ext cx="740029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2C07EA-0F34-4275-086A-69F940906706}"/>
              </a:ext>
            </a:extLst>
          </p:cNvPr>
          <p:cNvSpPr/>
          <p:nvPr/>
        </p:nvSpPr>
        <p:spPr>
          <a:xfrm>
            <a:off x="2192274" y="3669160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25906B-1885-277C-A0D5-0648E4B0325E}"/>
              </a:ext>
            </a:extLst>
          </p:cNvPr>
          <p:cNvSpPr/>
          <p:nvPr/>
        </p:nvSpPr>
        <p:spPr>
          <a:xfrm>
            <a:off x="2192274" y="4572080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6970A8-AC60-EF12-E425-B291091572F2}"/>
              </a:ext>
            </a:extLst>
          </p:cNvPr>
          <p:cNvSpPr/>
          <p:nvPr/>
        </p:nvSpPr>
        <p:spPr>
          <a:xfrm>
            <a:off x="2183498" y="5210805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5C3A5B-5E26-CB5B-59D7-D66C1D968055}"/>
              </a:ext>
            </a:extLst>
          </p:cNvPr>
          <p:cNvSpPr/>
          <p:nvPr/>
        </p:nvSpPr>
        <p:spPr>
          <a:xfrm>
            <a:off x="4844828" y="3348222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8EE3A3-AD3C-66EF-9D2C-A5D1E02916DA}"/>
              </a:ext>
            </a:extLst>
          </p:cNvPr>
          <p:cNvSpPr/>
          <p:nvPr/>
        </p:nvSpPr>
        <p:spPr>
          <a:xfrm>
            <a:off x="4852143" y="4557414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40EB16-9F51-4B7A-4A37-407591F8E983}"/>
              </a:ext>
            </a:extLst>
          </p:cNvPr>
          <p:cNvSpPr/>
          <p:nvPr/>
        </p:nvSpPr>
        <p:spPr>
          <a:xfrm>
            <a:off x="4844827" y="5144757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2A88CE-F44D-E73F-087F-51E3ADB319F6}"/>
              </a:ext>
            </a:extLst>
          </p:cNvPr>
          <p:cNvSpPr/>
          <p:nvPr/>
        </p:nvSpPr>
        <p:spPr>
          <a:xfrm>
            <a:off x="7309072" y="3226073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48AD48-C9B1-F81D-E30F-835B7C61EAB2}"/>
              </a:ext>
            </a:extLst>
          </p:cNvPr>
          <p:cNvSpPr/>
          <p:nvPr/>
        </p:nvSpPr>
        <p:spPr>
          <a:xfrm>
            <a:off x="7310584" y="4488468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78958B-BE0F-A8E8-A92E-0934AC4EEB25}"/>
              </a:ext>
            </a:extLst>
          </p:cNvPr>
          <p:cNvSpPr/>
          <p:nvPr/>
        </p:nvSpPr>
        <p:spPr>
          <a:xfrm>
            <a:off x="7309072" y="5115295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D1999F0-BD16-7EB9-DB2C-922DBB3E3D1B}"/>
              </a:ext>
            </a:extLst>
          </p:cNvPr>
          <p:cNvSpPr/>
          <p:nvPr/>
        </p:nvSpPr>
        <p:spPr>
          <a:xfrm>
            <a:off x="9364669" y="975352"/>
            <a:ext cx="691771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77ACF5-1F0D-D996-C425-02DCB2672F7A}"/>
              </a:ext>
            </a:extLst>
          </p:cNvPr>
          <p:cNvSpPr/>
          <p:nvPr/>
        </p:nvSpPr>
        <p:spPr>
          <a:xfrm>
            <a:off x="9364669" y="1946172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FD27F6-DF3F-95BB-E996-35899D6067F3}"/>
              </a:ext>
            </a:extLst>
          </p:cNvPr>
          <p:cNvSpPr/>
          <p:nvPr/>
        </p:nvSpPr>
        <p:spPr>
          <a:xfrm>
            <a:off x="9381257" y="2614780"/>
            <a:ext cx="684297" cy="32997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ACF731-B0DE-D696-C2D0-DAAE924CAE2B}"/>
              </a:ext>
            </a:extLst>
          </p:cNvPr>
          <p:cNvSpPr/>
          <p:nvPr/>
        </p:nvSpPr>
        <p:spPr>
          <a:xfrm>
            <a:off x="9774475" y="5517232"/>
            <a:ext cx="250870" cy="256648"/>
          </a:xfrm>
          <a:prstGeom prst="rect">
            <a:avLst/>
          </a:prstGeom>
          <a:solidFill>
            <a:srgbClr val="64A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472CE5-09B3-4C06-1993-8BC5F1792D27}"/>
              </a:ext>
            </a:extLst>
          </p:cNvPr>
          <p:cNvSpPr txBox="1"/>
          <p:nvPr/>
        </p:nvSpPr>
        <p:spPr>
          <a:xfrm>
            <a:off x="9899910" y="5478154"/>
            <a:ext cx="2380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Representation Ratio</a:t>
            </a:r>
          </a:p>
        </p:txBody>
      </p:sp>
    </p:spTree>
    <p:extLst>
      <p:ext uri="{BB962C8B-B14F-4D97-AF65-F5344CB8AC3E}">
        <p14:creationId xmlns:p14="http://schemas.microsoft.com/office/powerpoint/2010/main" val="71947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69E1-788F-CD8F-D3E7-027E8A76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Results 				  </a:t>
            </a:r>
            <a:r>
              <a:rPr lang="en-US" sz="2000" i="1" dirty="0"/>
              <a:t>2            </a:t>
            </a:r>
            <a:r>
              <a:rPr lang="en-US" sz="2000" dirty="0"/>
              <a:t>What remains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diagnosis-specific</a:t>
            </a:r>
            <a:br>
              <a:rPr lang="en-US" sz="1800" dirty="0"/>
            </a:br>
            <a:br>
              <a:rPr lang="en-US" i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53AB9-EF2F-AC18-C84B-A6D88C6F193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13</a:t>
            </a:fld>
            <a:endParaRPr lang="de-DE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8E4F75B-4B1A-0D59-74D2-BA627F7653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180680"/>
              </p:ext>
            </p:extLst>
          </p:nvPr>
        </p:nvGraphicFramePr>
        <p:xfrm>
          <a:off x="769572" y="1426622"/>
          <a:ext cx="10629906" cy="3882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86119ED-6D10-446A-1AC7-35F0C6EAC011}"/>
              </a:ext>
            </a:extLst>
          </p:cNvPr>
          <p:cNvSpPr txBox="1"/>
          <p:nvPr/>
        </p:nvSpPr>
        <p:spPr>
          <a:xfrm>
            <a:off x="1703512" y="5209779"/>
            <a:ext cx="432048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>
                <a:solidFill>
                  <a:srgbClr val="C00000"/>
                </a:solidFill>
              </a:rPr>
              <a:t>✪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96E5D6-FD85-DB8E-584C-F30F145D993A}"/>
              </a:ext>
            </a:extLst>
          </p:cNvPr>
          <p:cNvSpPr txBox="1"/>
          <p:nvPr/>
        </p:nvSpPr>
        <p:spPr>
          <a:xfrm>
            <a:off x="2641644" y="4988180"/>
            <a:ext cx="85571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>
                <a:solidFill>
                  <a:srgbClr val="C00000"/>
                </a:solidFill>
              </a:rPr>
              <a:t>✪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C8E1C2-0E0F-566B-E951-154FAFA87DED}"/>
              </a:ext>
            </a:extLst>
          </p:cNvPr>
          <p:cNvSpPr txBox="1"/>
          <p:nvPr/>
        </p:nvSpPr>
        <p:spPr>
          <a:xfrm>
            <a:off x="3348249" y="4988180"/>
            <a:ext cx="85571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>
                <a:solidFill>
                  <a:srgbClr val="C00000"/>
                </a:solidFill>
              </a:rPr>
              <a:t>✪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1BFC2E-E29C-20F3-B532-53A6FCE4F527}"/>
              </a:ext>
            </a:extLst>
          </p:cNvPr>
          <p:cNvSpPr txBox="1"/>
          <p:nvPr/>
        </p:nvSpPr>
        <p:spPr>
          <a:xfrm>
            <a:off x="5366915" y="4988180"/>
            <a:ext cx="855712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>
                <a:solidFill>
                  <a:srgbClr val="C00000"/>
                </a:solidFill>
              </a:rPr>
              <a:t>✪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A0F113B-059E-6FF3-0245-E03DA7F5D6E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472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E8730-3920-B456-A3C8-D63AA8B23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7261-11DB-25D2-F889-BFAB10F9E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Results 				  </a:t>
            </a:r>
            <a:r>
              <a:rPr lang="en-US" sz="2000" i="1" dirty="0"/>
              <a:t>2            </a:t>
            </a:r>
            <a:r>
              <a:rPr lang="en-US" sz="2000" dirty="0"/>
              <a:t>What remains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diagnosis-specific</a:t>
            </a:r>
            <a:br>
              <a:rPr lang="en-US" sz="1800" dirty="0"/>
            </a:br>
            <a:br>
              <a:rPr lang="en-US" i="1" dirty="0">
                <a:solidFill>
                  <a:schemeClr val="accent2">
                    <a:lumMod val="50000"/>
                  </a:schemeClr>
                </a:solidFill>
              </a:rPr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A9FE1C-CF93-7C73-CA8C-EB1E1C4CDB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7D3DA9-1767-2ED1-08A1-D8A6141C2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129" y="1710291"/>
            <a:ext cx="8598320" cy="3531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6C6B3F-E1AD-E342-7509-F37E5C09AC91}"/>
              </a:ext>
            </a:extLst>
          </p:cNvPr>
          <p:cNvSpPr txBox="1"/>
          <p:nvPr/>
        </p:nvSpPr>
        <p:spPr>
          <a:xfrm>
            <a:off x="1879129" y="5325085"/>
            <a:ext cx="5516733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dirty="0" err="1"/>
              <a:t>cFWE</a:t>
            </a:r>
            <a:r>
              <a:rPr lang="en-US" dirty="0"/>
              <a:t> </a:t>
            </a:r>
            <a:r>
              <a:rPr lang="en-US" i="1" dirty="0"/>
              <a:t>p</a:t>
            </a:r>
            <a:r>
              <a:rPr lang="en-US" dirty="0"/>
              <a:t> &lt; 0.05 (0.001 cluster-forming threshold)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8023B-C8A4-83E7-8390-5119D5CDB12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2364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C244592-CD4C-C0C1-ABF3-6D47531B1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91" y="1303274"/>
            <a:ext cx="5043032" cy="27332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B8E801-C6A0-861A-37AE-516534AED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004" y="4077009"/>
            <a:ext cx="5131124" cy="2780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8EC74-407C-1A6C-1BE2-6058D7740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					</a:t>
            </a:r>
            <a:br>
              <a:rPr lang="en-US" i="1" dirty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A088FC-AF8B-65CA-8A3B-86410AEC38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861459"/>
            <a:ext cx="11449049" cy="6395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Descriptive Statistics of MAGs</a:t>
            </a:r>
            <a:r>
              <a:rPr lang="zh-CN" altLang="en-US" dirty="0"/>
              <a:t> </a:t>
            </a:r>
            <a:r>
              <a:rPr lang="en-US" altLang="zh-CN" dirty="0"/>
              <a:t>-</a:t>
            </a:r>
            <a:r>
              <a:rPr lang="zh-CN" altLang="en-US" dirty="0"/>
              <a:t> </a:t>
            </a:r>
            <a:r>
              <a:rPr lang="en-US" dirty="0"/>
              <a:t>507 experiments included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6F5D2C-CB3B-6D13-AF7A-153779FD3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361740"/>
            <a:ext cx="5020687" cy="2715269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2BED728-8717-52D4-67F6-CACB4EC14D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30169"/>
              </p:ext>
            </p:extLst>
          </p:nvPr>
        </p:nvGraphicFramePr>
        <p:xfrm>
          <a:off x="1847528" y="2038443"/>
          <a:ext cx="7391603" cy="360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7667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4A417-38AC-CB6D-CE12-981BCB9C6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63E80-17F1-9FC5-EBBE-F51D80BB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5096CC-993B-7E99-475D-2A068C3C720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619545-3860-FE3B-AD88-1E478AB319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9060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additional cross-diagnostic pattern emerge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FC0AAC-8075-35DF-2BE3-4FC00694D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1"/>
          <a:stretch>
            <a:fillRect/>
          </a:stretch>
        </p:blipFill>
        <p:spPr>
          <a:xfrm>
            <a:off x="384177" y="1548239"/>
            <a:ext cx="3391928" cy="39530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B1A9EB-C545-8009-0A4E-1370D96564EE}"/>
              </a:ext>
            </a:extLst>
          </p:cNvPr>
          <p:cNvSpPr txBox="1"/>
          <p:nvPr/>
        </p:nvSpPr>
        <p:spPr>
          <a:xfrm>
            <a:off x="178754" y="5719159"/>
            <a:ext cx="2905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MAG-2 </a:t>
            </a:r>
            <a:r>
              <a:rPr lang="en-US" sz="2000" dirty="0"/>
              <a:t>(162 exp)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20E75C-8502-BE5C-983C-981D4D43C2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89"/>
          <a:stretch>
            <a:fillRect/>
          </a:stretch>
        </p:blipFill>
        <p:spPr>
          <a:xfrm>
            <a:off x="3667108" y="1440303"/>
            <a:ext cx="8330392" cy="25285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028EE6-859C-BF05-24CC-F14252803035}"/>
              </a:ext>
            </a:extLst>
          </p:cNvPr>
          <p:cNvSpPr txBox="1"/>
          <p:nvPr/>
        </p:nvSpPr>
        <p:spPr>
          <a:xfrm>
            <a:off x="3929126" y="3948259"/>
            <a:ext cx="8093334" cy="1553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Largest MAG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“Initial Evaluation Structures”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Emotion generation, Automatic emotion evaluation/appraisal</a:t>
            </a:r>
            <a:endParaRPr lang="en-US" sz="2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B54554-028B-8D1C-18D1-4F0F1E9BCD97}"/>
              </a:ext>
            </a:extLst>
          </p:cNvPr>
          <p:cNvSpPr/>
          <p:nvPr/>
        </p:nvSpPr>
        <p:spPr>
          <a:xfrm>
            <a:off x="178754" y="5183505"/>
            <a:ext cx="360040" cy="405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DCA9BD-C010-BB25-65C9-2ADA19C092BD}"/>
              </a:ext>
            </a:extLst>
          </p:cNvPr>
          <p:cNvSpPr txBox="1"/>
          <p:nvPr/>
        </p:nvSpPr>
        <p:spPr>
          <a:xfrm>
            <a:off x="8746170" y="131865"/>
            <a:ext cx="3431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MAG: Meta-Analytical Group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AF9E98A-91F1-A5BB-2FD9-4314F01C2CE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3510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9F337-4E89-ED41-E6F0-C8D89AE6EC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F7C3542-54EC-27A1-C69E-63DFCB6E3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D82621C-E7F2-5705-A582-56130F535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5"/>
          <a:stretch>
            <a:fillRect/>
          </a:stretch>
        </p:blipFill>
        <p:spPr>
          <a:xfrm>
            <a:off x="382950" y="1454061"/>
            <a:ext cx="2903511" cy="427040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BE665C4-33D5-1ABC-2CAD-A5177AB0F8C7}"/>
              </a:ext>
            </a:extLst>
          </p:cNvPr>
          <p:cNvSpPr txBox="1"/>
          <p:nvPr/>
        </p:nvSpPr>
        <p:spPr>
          <a:xfrm>
            <a:off x="358774" y="5670749"/>
            <a:ext cx="2088232" cy="49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/>
              <a:t>MAG-3 (107 exp)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549C144-A47E-BFD7-7B1B-69B2DA953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0" b="58908"/>
          <a:stretch>
            <a:fillRect/>
          </a:stretch>
        </p:blipFill>
        <p:spPr>
          <a:xfrm>
            <a:off x="3460083" y="1822582"/>
            <a:ext cx="8347740" cy="20535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DD4A31-1163-BB75-C32B-59A5B439177D}"/>
              </a:ext>
            </a:extLst>
          </p:cNvPr>
          <p:cNvSpPr txBox="1"/>
          <p:nvPr/>
        </p:nvSpPr>
        <p:spPr>
          <a:xfrm>
            <a:off x="3940131" y="3982430"/>
            <a:ext cx="6019469" cy="1553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200" dirty="0"/>
              <a:t>Anhedonia-related symptoms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(</a:t>
            </a:r>
            <a:r>
              <a:rPr lang="en-US" sz="2200" dirty="0" err="1"/>
              <a:t>subgenual</a:t>
            </a:r>
            <a:r>
              <a:rPr lang="en-US" sz="2200" dirty="0"/>
              <a:t>) ACC, MFG, IFG, </a:t>
            </a:r>
            <a:r>
              <a:rPr lang="en-US" sz="2200" dirty="0" err="1"/>
              <a:t>vmPFC</a:t>
            </a:r>
            <a:r>
              <a:rPr lang="en-US" sz="22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Emotional experience and valuation</a:t>
            </a:r>
            <a:endParaRPr lang="en-US" sz="2200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AD344D4-6E70-D5E5-D7DC-CC1B3C1C94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5"/>
            <a:ext cx="11449049" cy="8061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additional cross-diagnostic pattern emerge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9612B3-A0FE-84F4-367C-8FE0818492F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831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1921F-D846-42A8-633B-5A42602E4C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C1260E-1FD1-96B6-BCB7-18F8F023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9C172CA-8CEA-42A0-95C5-E01895CD18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6395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additional cross-diagnostic pattern emerge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4B5C09-D614-A9AC-5531-9BDBFAD28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4"/>
          <a:stretch>
            <a:fillRect/>
          </a:stretch>
        </p:blipFill>
        <p:spPr>
          <a:xfrm>
            <a:off x="384177" y="1503669"/>
            <a:ext cx="3146165" cy="42417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05FF29-0DFA-E556-8AC1-34E2FC0F4CA7}"/>
              </a:ext>
            </a:extLst>
          </p:cNvPr>
          <p:cNvSpPr txBox="1"/>
          <p:nvPr/>
        </p:nvSpPr>
        <p:spPr>
          <a:xfrm>
            <a:off x="357547" y="5670748"/>
            <a:ext cx="2088232" cy="49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/>
              <a:t>MAG-4 (78 exp)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1AAB2D-49D2-4446-CBEB-F92D517DB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92" b="40016"/>
          <a:stretch>
            <a:fillRect/>
          </a:stretch>
        </p:blipFill>
        <p:spPr>
          <a:xfrm>
            <a:off x="3776105" y="2193096"/>
            <a:ext cx="8031718" cy="1975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3656E8-CA09-1432-962C-B05408B424E2}"/>
              </a:ext>
            </a:extLst>
          </p:cNvPr>
          <p:cNvSpPr txBox="1"/>
          <p:nvPr/>
        </p:nvSpPr>
        <p:spPr>
          <a:xfrm>
            <a:off x="3958394" y="4625525"/>
            <a:ext cx="7667140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MCC, Medial SFG (</a:t>
            </a:r>
            <a:r>
              <a:rPr lang="en-US" sz="2200" dirty="0" err="1"/>
              <a:t>preSMA</a:t>
            </a:r>
            <a:r>
              <a:rPr lang="en-US" sz="2200" dirty="0"/>
              <a:t>)</a:t>
            </a:r>
            <a:endParaRPr lang="en-US" sz="2200" dirty="0">
              <a:solidFill>
                <a:schemeClr val="dk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Integration and regulation of bodily (interoceptive) signals</a:t>
            </a:r>
            <a:endParaRPr lang="en-US" sz="2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85753-A25E-92F7-8E04-599D824E903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7277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6AB88-E509-2AD2-5AE1-3FDE96307E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6E0E829-1B66-5988-2DFC-EC6DE7B5A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D9A669E-147B-EA7A-F7F1-67A6161965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6395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additional cross-diagnostic pattern emerge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0DE848E-BC87-BD98-A2D1-EE6D6EFC2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2"/>
          <a:stretch>
            <a:fillRect/>
          </a:stretch>
        </p:blipFill>
        <p:spPr>
          <a:xfrm>
            <a:off x="371362" y="1386984"/>
            <a:ext cx="3276365" cy="43003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9F7A038-385F-B01F-D3A0-A98556ED9D28}"/>
              </a:ext>
            </a:extLst>
          </p:cNvPr>
          <p:cNvSpPr txBox="1"/>
          <p:nvPr/>
        </p:nvSpPr>
        <p:spPr>
          <a:xfrm>
            <a:off x="371363" y="5670748"/>
            <a:ext cx="2088232" cy="49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/>
              <a:t>MAG-5 (101 exp)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DC01A18-92A0-AE1E-7A11-B66B24DBE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84" b="21123"/>
          <a:stretch>
            <a:fillRect/>
          </a:stretch>
        </p:blipFill>
        <p:spPr>
          <a:xfrm>
            <a:off x="3776105" y="1722598"/>
            <a:ext cx="7864511" cy="19346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28B00F-1031-6CF7-EFD4-93917133DF5B}"/>
              </a:ext>
            </a:extLst>
          </p:cNvPr>
          <p:cNvSpPr txBox="1"/>
          <p:nvPr/>
        </p:nvSpPr>
        <p:spPr>
          <a:xfrm>
            <a:off x="3935760" y="3979453"/>
            <a:ext cx="6096000" cy="1199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Lingual Gyrus, Fusiform Gyrus, PCC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</a:rPr>
              <a:t>Visual perception and attention deficits</a:t>
            </a:r>
            <a:endParaRPr lang="en-US" sz="2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8CC717-E121-9B4E-2971-F4DC3FC958FB}"/>
              </a:ext>
            </a:extLst>
          </p:cNvPr>
          <p:cNvSpPr/>
          <p:nvPr/>
        </p:nvSpPr>
        <p:spPr>
          <a:xfrm>
            <a:off x="263352" y="5466596"/>
            <a:ext cx="216023" cy="266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3864F9A-34DC-905D-2DFD-9AADE3C3418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3234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FB7B7F-6707-9262-AC1F-9FB07C8F3C7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BABA85-9592-D362-4288-C08460D8D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CF1C2FB-C376-43E7-3B48-93A6DE0A0F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6395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additional cross-diagnostic pattern emerge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4ED1B6-FCC8-8FAE-D5CB-D54B07F13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0"/>
          <a:stretch>
            <a:fillRect/>
          </a:stretch>
        </p:blipFill>
        <p:spPr>
          <a:xfrm>
            <a:off x="384177" y="1578310"/>
            <a:ext cx="3819432" cy="40728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80E2BC2-2F77-A315-4986-FC76506709DF}"/>
              </a:ext>
            </a:extLst>
          </p:cNvPr>
          <p:cNvSpPr txBox="1"/>
          <p:nvPr/>
        </p:nvSpPr>
        <p:spPr>
          <a:xfrm>
            <a:off x="358774" y="5651193"/>
            <a:ext cx="2088232" cy="49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/>
              <a:t>MAG-6 (54 exp)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05FDA6-B180-DD3D-1895-7ABC03BFA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77" b="1119"/>
          <a:stretch>
            <a:fillRect/>
          </a:stretch>
        </p:blipFill>
        <p:spPr>
          <a:xfrm>
            <a:off x="4203608" y="1822987"/>
            <a:ext cx="7887167" cy="20543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26CD86-B918-7984-92F6-9537F9E34CBC}"/>
              </a:ext>
            </a:extLst>
          </p:cNvPr>
          <p:cNvSpPr txBox="1"/>
          <p:nvPr/>
        </p:nvSpPr>
        <p:spPr>
          <a:xfrm>
            <a:off x="4576359" y="3896867"/>
            <a:ext cx="70164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Key DMN regions and the Inferior Parietal Sulcus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Disrupted internal representations/self‑reflection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339FA0-C470-B3E3-D130-6EF1981D523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3095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EFB61-DE74-7185-2D84-AE54ED3D9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8A024-73CC-2D56-430A-BB7882CD6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00D24-FD3C-8431-73A1-14B27F0A0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37" y="1448780"/>
            <a:ext cx="11617706" cy="4585547"/>
          </a:xfrm>
        </p:spPr>
        <p:txBody>
          <a:bodyPr/>
          <a:lstStyle/>
          <a:p>
            <a:pPr algn="just">
              <a:lnSpc>
                <a:spcPct val="200000"/>
              </a:lnSpc>
              <a:spcBef>
                <a:spcPts val="600"/>
              </a:spcBef>
            </a:pPr>
            <a:r>
              <a:rPr lang="en-US" sz="2200" dirty="0"/>
              <a:t>Overall cross-diagnostic alteration with consistency largely overlapped with </a:t>
            </a:r>
            <a:r>
              <a:rPr lang="en-US" sz="2200" b="1" dirty="0" err="1"/>
              <a:t>eSAD</a:t>
            </a:r>
            <a:r>
              <a:rPr lang="en-US" sz="2200" b="1" dirty="0"/>
              <a:t> network</a:t>
            </a:r>
            <a:r>
              <a:rPr lang="en-US" sz="2200" dirty="0"/>
              <a:t>.</a:t>
            </a:r>
          </a:p>
          <a:p>
            <a:pPr algn="just">
              <a:lnSpc>
                <a:spcPct val="200000"/>
              </a:lnSpc>
              <a:spcBef>
                <a:spcPts val="600"/>
              </a:spcBef>
            </a:pPr>
            <a:r>
              <a:rPr lang="en-US" sz="2200" dirty="0"/>
              <a:t>Conventional ALE mainly identifies </a:t>
            </a:r>
            <a:r>
              <a:rPr lang="en-US" sz="2200" b="1" dirty="0"/>
              <a:t>where abnormalities converge</a:t>
            </a:r>
            <a:r>
              <a:rPr lang="en-US" sz="2200" dirty="0"/>
              <a:t>.</a:t>
            </a:r>
          </a:p>
          <a:p>
            <a:pPr lvl="0">
              <a:lnSpc>
                <a:spcPct val="200000"/>
              </a:lnSpc>
            </a:pPr>
            <a:r>
              <a:rPr lang="en-US" sz="2200" dirty="0"/>
              <a:t>Data-driven clustering provides a more </a:t>
            </a:r>
            <a:r>
              <a:rPr lang="en-US" sz="2200" b="1" dirty="0"/>
              <a:t>network-oriented perspective</a:t>
            </a:r>
            <a:r>
              <a:rPr lang="en-US" sz="2200" dirty="0"/>
              <a:t>. </a:t>
            </a:r>
          </a:p>
          <a:p>
            <a:pPr lvl="0">
              <a:lnSpc>
                <a:spcPct val="200000"/>
              </a:lnSpc>
            </a:pPr>
            <a:r>
              <a:rPr lang="en-US" sz="2200" dirty="0"/>
              <a:t>Clustering + ALE revealed </a:t>
            </a:r>
            <a:r>
              <a:rPr lang="en-US" sz="2200" b="1" dirty="0"/>
              <a:t>additional latent cross-diagnostic networks</a:t>
            </a:r>
            <a:r>
              <a:rPr lang="en-US" sz="2200" dirty="0"/>
              <a:t>. </a:t>
            </a:r>
          </a:p>
          <a:p>
            <a:pPr lvl="0">
              <a:lnSpc>
                <a:spcPct val="200000"/>
              </a:lnSpc>
            </a:pPr>
            <a:r>
              <a:rPr lang="en-US" sz="2200" dirty="0">
                <a:solidFill>
                  <a:schemeClr val="tx2"/>
                </a:solidFill>
              </a:rPr>
              <a:t>Data-driven transdiagnostic meta-analysis can help explain </a:t>
            </a:r>
            <a:r>
              <a:rPr lang="en-US" sz="2200" b="1" dirty="0">
                <a:solidFill>
                  <a:schemeClr val="tx2"/>
                </a:solidFill>
              </a:rPr>
              <a:t>shared symptoms</a:t>
            </a:r>
            <a:r>
              <a:rPr lang="zh-CN" altLang="en-US" sz="2200" b="1" dirty="0">
                <a:solidFill>
                  <a:schemeClr val="tx2"/>
                </a:solidFill>
              </a:rPr>
              <a:t> </a:t>
            </a:r>
            <a:r>
              <a:rPr lang="en-US" altLang="zh-CN" sz="2200" b="1" dirty="0">
                <a:solidFill>
                  <a:schemeClr val="tx2"/>
                </a:solidFill>
              </a:rPr>
              <a:t>beyond predefined diagnostic boundaries</a:t>
            </a:r>
            <a:endParaRPr lang="en-US" sz="2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556751-D0F2-719F-EC29-BB75AC96F28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CE56E5-EEAF-E948-591A-D519C46761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6395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000" dirty="0"/>
              <a:t>Findings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5F332C-4EBE-AB2A-06E6-79BDAA30EC7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5332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D9F69-05AB-89D6-503A-B0D1C6BAB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8098-BFB8-328B-F264-8ED6E360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9A5C8-4315-D290-79DA-541624246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24744"/>
            <a:ext cx="11701189" cy="4680520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23D6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Limitations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/>
              <a:t>Uneven representation across diagnostic categories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/>
              <a:t>Limited clinical information for moderator analyses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sz="2100" b="1" dirty="0">
                <a:solidFill>
                  <a:srgbClr val="023D6B"/>
                </a:solidFill>
                <a:latin typeface="Arial"/>
              </a:rPr>
              <a:t>Future directions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/>
              <a:t>Apply analyses to other symptom domains</a:t>
            </a:r>
          </a:p>
          <a:p>
            <a:pPr algn="just">
              <a:spcBef>
                <a:spcPts val="600"/>
              </a:spcBef>
            </a:pPr>
            <a:r>
              <a:rPr lang="en-US" sz="2200" dirty="0"/>
              <a:t>Validate network robustness and clinical relevance with predictive models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5B3943-C32D-D906-940F-DD8C29CEB7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7E0F07-15C6-8C1F-CE0E-A5E959607DA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628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8CBF1-DD22-D636-A7CD-30000D261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8D0EE-D87D-C55C-7822-65838690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acknowledgement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7F0021-38AA-0817-CCFC-C4248B5914F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EA27BA-5E80-D53B-3D42-7B48C6627D83}"/>
              </a:ext>
            </a:extLst>
          </p:cNvPr>
          <p:cNvSpPr txBox="1"/>
          <p:nvPr/>
        </p:nvSpPr>
        <p:spPr>
          <a:xfrm>
            <a:off x="360000" y="5091277"/>
            <a:ext cx="11709874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/>
              <a:t>Sincere thanks to the members of the Cognitive and Affective Biopsychology (CAB) Group and INM-7</a:t>
            </a:r>
            <a:r>
              <a:rPr lang="zh-CN" altLang="en-US" i="1" dirty="0"/>
              <a:t> </a:t>
            </a:r>
            <a:r>
              <a:rPr lang="en-US" altLang="zh-CN" i="1" dirty="0"/>
              <a:t>for constructive feedback, and fruitful discussions.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725D74-05D0-9C5C-3A2C-5C3391641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520" y="1452454"/>
            <a:ext cx="1265481" cy="12377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0A7B26-8BEE-FE37-3D41-67DE09A1A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42" y="1448781"/>
            <a:ext cx="1307102" cy="12077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EE3DDE-70A0-34F7-303A-F0F6F837C2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6480" y="1428382"/>
            <a:ext cx="1327795" cy="1261432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A342CB3-C9FF-7809-AA4E-ED8CFD66E7BB}"/>
              </a:ext>
            </a:extLst>
          </p:cNvPr>
          <p:cNvSpPr txBox="1"/>
          <p:nvPr/>
        </p:nvSpPr>
        <p:spPr>
          <a:xfrm>
            <a:off x="191344" y="2690157"/>
            <a:ext cx="1421515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400" dirty="0"/>
              <a:t>Dr. </a:t>
            </a:r>
            <a:r>
              <a:rPr lang="en-US" sz="1400" dirty="0" err="1"/>
              <a:t>rer</a:t>
            </a:r>
            <a:r>
              <a:rPr lang="en-US" sz="1400" dirty="0"/>
              <a:t>. medic.</a:t>
            </a:r>
          </a:p>
          <a:p>
            <a:pPr algn="ctr">
              <a:lnSpc>
                <a:spcPct val="95000"/>
              </a:lnSpc>
            </a:pPr>
            <a:r>
              <a:rPr lang="en-US" sz="1400" dirty="0"/>
              <a:t>Veronika Müller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A5993B-1240-7645-888C-050615E7F12E}"/>
              </a:ext>
            </a:extLst>
          </p:cNvPr>
          <p:cNvSpPr txBox="1"/>
          <p:nvPr/>
        </p:nvSpPr>
        <p:spPr>
          <a:xfrm>
            <a:off x="10182081" y="2725325"/>
            <a:ext cx="1972994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400" dirty="0"/>
              <a:t>Prof. Dr. med.</a:t>
            </a:r>
          </a:p>
          <a:p>
            <a:pPr algn="ctr">
              <a:lnSpc>
                <a:spcPct val="95000"/>
              </a:lnSpc>
            </a:pPr>
            <a:r>
              <a:rPr lang="en-US" sz="1400" dirty="0"/>
              <a:t>Leonhard </a:t>
            </a:r>
            <a:r>
              <a:rPr lang="en-US" sz="1400" dirty="0" err="1"/>
              <a:t>Schilbach</a:t>
            </a:r>
            <a:endParaRPr lang="en-US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F94EC7-D078-73EF-26D4-797DBF8C77B8}"/>
              </a:ext>
            </a:extLst>
          </p:cNvPr>
          <p:cNvSpPr txBox="1"/>
          <p:nvPr/>
        </p:nvSpPr>
        <p:spPr>
          <a:xfrm>
            <a:off x="1607058" y="2690157"/>
            <a:ext cx="1679848" cy="501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lnSpc>
                <a:spcPct val="95000"/>
              </a:lnSpc>
              <a:buNone/>
            </a:pPr>
            <a:r>
              <a:rPr lang="en-US" sz="1400" dirty="0"/>
              <a:t>Univ.-Prof. Dr. med </a:t>
            </a:r>
          </a:p>
          <a:p>
            <a:pPr marR="0" algn="ctr">
              <a:lnSpc>
                <a:spcPct val="95000"/>
              </a:lnSpc>
              <a:buNone/>
            </a:pPr>
            <a:r>
              <a:rPr lang="en-US" sz="1400" dirty="0"/>
              <a:t>Simon B. Eickhoff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F51E4F-9B70-D43F-4C30-987652EFB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5680" y="1426224"/>
            <a:ext cx="1291326" cy="13219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E92AFDF-8DA3-B6A3-0AAD-BEFD9E351550}"/>
              </a:ext>
            </a:extLst>
          </p:cNvPr>
          <p:cNvSpPr txBox="1"/>
          <p:nvPr/>
        </p:nvSpPr>
        <p:spPr>
          <a:xfrm>
            <a:off x="3237677" y="2685895"/>
            <a:ext cx="1421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Dr. </a:t>
            </a:r>
            <a:r>
              <a:rPr lang="en-US" sz="1400" dirty="0" err="1"/>
              <a:t>rer</a:t>
            </a:r>
            <a:r>
              <a:rPr lang="en-US" sz="1400" dirty="0"/>
              <a:t>. medic. Edna Cieslik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A87AC4C-58CB-8F64-81D3-51900F540C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848" y="1480550"/>
            <a:ext cx="1083054" cy="1219195"/>
          </a:xfrm>
          <a:prstGeom prst="ellipse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16448F-54D2-019D-437A-3B3EC66A72CD}"/>
              </a:ext>
            </a:extLst>
          </p:cNvPr>
          <p:cNvSpPr txBox="1"/>
          <p:nvPr/>
        </p:nvSpPr>
        <p:spPr>
          <a:xfrm>
            <a:off x="4583832" y="2708858"/>
            <a:ext cx="1421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Lennart Frahm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9E3E15E-B764-B75C-96F8-287CDAC3137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9643"/>
          <a:stretch>
            <a:fillRect/>
          </a:stretch>
        </p:blipFill>
        <p:spPr>
          <a:xfrm>
            <a:off x="6068966" y="1448780"/>
            <a:ext cx="1186012" cy="1250965"/>
          </a:xfrm>
          <a:prstGeom prst="ellipse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160D1A0-65D4-17A3-5BCC-934850F31533}"/>
              </a:ext>
            </a:extLst>
          </p:cNvPr>
          <p:cNvSpPr txBox="1"/>
          <p:nvPr/>
        </p:nvSpPr>
        <p:spPr>
          <a:xfrm>
            <a:off x="5995698" y="2721219"/>
            <a:ext cx="1387225" cy="501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0" algn="ctr">
              <a:lnSpc>
                <a:spcPct val="95000"/>
              </a:lnSpc>
              <a:buNone/>
            </a:pPr>
            <a:r>
              <a:rPr lang="en-US" sz="1400" dirty="0"/>
              <a:t>Dr. Masoud Tahmasian</a:t>
            </a:r>
          </a:p>
        </p:txBody>
      </p:sp>
      <p:pic>
        <p:nvPicPr>
          <p:cNvPr id="26" name="Picture 25" descr="Carmen Morawetz">
            <a:extLst>
              <a:ext uri="{FF2B5EF4-FFF2-40B4-BE49-F238E27FC236}">
                <a16:creationId xmlns:a16="http://schemas.microsoft.com/office/drawing/2014/main" id="{7F6863EC-AF28-5716-FE2B-21D7BC6E908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915" t="423" r="3777" b="24611"/>
          <a:stretch>
            <a:fillRect/>
          </a:stretch>
        </p:blipFill>
        <p:spPr>
          <a:xfrm>
            <a:off x="7542634" y="1478255"/>
            <a:ext cx="1161326" cy="1277905"/>
          </a:xfrm>
          <a:prstGeom prst="ellipse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1ADB037-E9F3-3CA1-DC8F-CA24F1F520FF}"/>
              </a:ext>
            </a:extLst>
          </p:cNvPr>
          <p:cNvSpPr txBox="1"/>
          <p:nvPr/>
        </p:nvSpPr>
        <p:spPr>
          <a:xfrm>
            <a:off x="7214645" y="2721219"/>
            <a:ext cx="1829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fontAlgn="base">
              <a:buNone/>
            </a:pPr>
            <a:r>
              <a:rPr lang="en-US" sz="1400" dirty="0"/>
              <a:t>Univ.-Prof. Mag. Dr. </a:t>
            </a:r>
          </a:p>
          <a:p>
            <a:pPr marL="0" marR="0" indent="0" algn="ctr" fontAlgn="base">
              <a:buNone/>
            </a:pPr>
            <a:r>
              <a:rPr lang="en-US" sz="1400" dirty="0"/>
              <a:t>Carmen Morawetz</a:t>
            </a:r>
          </a:p>
        </p:txBody>
      </p:sp>
      <p:pic>
        <p:nvPicPr>
          <p:cNvPr id="29" name="Picture 28" descr="Jules Dugre">
            <a:extLst>
              <a:ext uri="{FF2B5EF4-FFF2-40B4-BE49-F238E27FC236}">
                <a16:creationId xmlns:a16="http://schemas.microsoft.com/office/drawing/2014/main" id="{F7891F3B-114B-681B-903B-24D8D9E6738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1279" b="16810"/>
          <a:stretch>
            <a:fillRect/>
          </a:stretch>
        </p:blipFill>
        <p:spPr>
          <a:xfrm>
            <a:off x="8991617" y="1477230"/>
            <a:ext cx="1177372" cy="1266904"/>
          </a:xfrm>
          <a:prstGeom prst="ellipse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BF07B52-D35F-DBA4-8366-38C3D4EC8D6E}"/>
              </a:ext>
            </a:extLst>
          </p:cNvPr>
          <p:cNvSpPr txBox="1"/>
          <p:nvPr/>
        </p:nvSpPr>
        <p:spPr>
          <a:xfrm>
            <a:off x="9002472" y="2721363"/>
            <a:ext cx="1232487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400" dirty="0"/>
              <a:t>Dr.</a:t>
            </a:r>
          </a:p>
          <a:p>
            <a:pPr algn="ctr">
              <a:lnSpc>
                <a:spcPct val="95000"/>
              </a:lnSpc>
            </a:pPr>
            <a:r>
              <a:rPr lang="en-US" sz="1400" dirty="0"/>
              <a:t>Jules Dugre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6C1B05B-1551-3294-702B-8FADE7175A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1271464" y="3508152"/>
            <a:ext cx="1437719" cy="136815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F9A69A4-85AE-2D11-46C7-DB94D6C91D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1232" y="3744139"/>
            <a:ext cx="1704237" cy="106514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6F8C5D6-B091-05EC-8C31-2BE860E5C8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69387" y="3895429"/>
            <a:ext cx="2697876" cy="8902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F3FCD04-7B13-7E04-EF14-B685FECEFE4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717" y="3686246"/>
            <a:ext cx="2540000" cy="12143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8555168-8473-F8EF-7AA6-9591464FF86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3947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62F02-D678-80C6-0973-C5E1D68AF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2199-3989-0BB1-A379-23D93887B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847F6-FB73-73D8-4616-A1CEA72D577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A52F4D17-1AD6-42D9-B93A-EB002C62F438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BD9724-8D12-679E-5E64-D94377979A6E}"/>
              </a:ext>
            </a:extLst>
          </p:cNvPr>
          <p:cNvSpPr txBox="1"/>
          <p:nvPr/>
        </p:nvSpPr>
        <p:spPr>
          <a:xfrm>
            <a:off x="287770" y="928315"/>
            <a:ext cx="1152128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spcBef>
                <a:spcPts val="600"/>
              </a:spcBef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Müller, V. I., Cieslik, E. C., Laird, A. R., Fox, P. T.,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Radua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Mataix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-Cols, D., Tench, C. R., Yarkoni, T., Nichols, T. E.,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Turkeltaub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E., Wager, T. D., &amp; Eickhoff, S. B. (2018). Ten simple rules for neuroimaging meta-analysis.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Neurosci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Biobehav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84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151-161. 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Eickhoff, S. B., Nichols, T. E., Laird, A. R.,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Hoffstaedter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Amunts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Fox, P. T., Bzdok, D., &amp; Eickhoff, C. R. (2016). Behavior, sensitivity, and power of activation likelihood estimation characterized by massive empirical simulation. Neuroimage, 137, 70-85. 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Tahmasian, M.,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Sepehry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A., Samea, F.,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Khodadadifar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Soltaninejad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Javaheripour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Khazaie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H., Zarei, M., Eickhoff, S. B., &amp; Eickhoff, C. R. (2019). Practical recommendations to conduct a neuroimaging meta-analysis for neuropsychiatric disorders. Human Brain Mapping, 40(17), 5142-5154.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McTeague, L. M., Rosenberg, B. M., Lopez, J. W., Carreon, D. M., Huemer, J., Jiang, Y., Chick, C. F., Eickhoff, S. B., &amp; Etkin, A. (2020). Identification of Common Neural Circuit Disruptions in Emotional Processing Across Psychiatric Disorders. American Journal of Psychiatry, 177(5), 411-421. 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Boisvert, M.,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Dugré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R., &amp; Potvin, S. (2024). Patterns of abnormal activations in severe mental disorders a transdiagnostic data-driven meta-analysis of task-based fMRI studies. Psychological Medicine, 1-12. 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Dugré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R., Eickhoff, S. B., &amp; Potvin, S. (2022). Meta-analytical transdiagnostic neural correlates in common pediatric psychiatric disorders. Scientific Reports, 12(1). 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Morawetz, C.,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Hemetsberger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J., Laird, A. R., &amp; Kohn, N. (2025). Emotion regulation: From neural circuits to a transdiagnostic perspective.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Neurosci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Biobehav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Rev, 168, 105960.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Langner, R., Leiberg, S.,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Hoffstaedter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F., &amp; Eickhoff, S. B. (2018). Towards a human self-regulation system: Common and distinct neural signatures of emotional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behavioural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Neurosci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Biobehav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Rev, 90, 400-410. 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Amft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Bzdok, D., Laird, A. R., Fox, P. T.,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Schilbach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&amp; Eickhoff, S. B. (2015). Definition and characterization of an extended social-affective default network. Brain Struct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220(2), 1031-1049. 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Forbes, M. K., Baillie, A.,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Batterham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J.,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Calear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Kotov, R., Krueger, R. F., Markon, K. E.,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Mewton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Pellicano, E., Roberts, M., Rodriguez-Seijas, C., Sunderland, M., Watson, D., Watts, A. L., Wright, A. G. C., &amp; Clark, L. A. (2025). Reconstructing Psychopathology: A Data-Driven Reorganization of the Symptoms in the Diagnostic and Statistical Manual of Mental Disorders. Clinical Psychological Science, 13(3), 462-488.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Riedel, M. C., Yanes, J. A., Ray, K. L., Eickhoff, S. B., Fox, P. T., Sutherland, M. T., &amp; Laird, A. R. (2018). Dissociable meta-analytic brain networks contribute to coordinated emotional processing. Human Brain Mapping, 39(6), 2514-2531.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X., Zhu, X. H., Qiu, P., &amp; Chen, W. (2012). A correlation-matrix-based hierarchical clustering method for functional connectivity analysis. J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Neurosci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Methods, 211(1), 94-102.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DECC2-29F0-BE6C-93A3-E5A8189ADC1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dirty="0" err="1"/>
              <a:t>c.kuang@fz-juelich.de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7954771"/>
      </p:ext>
    </p:extLst>
  </p:cSld>
  <p:clrMapOvr>
    <a:masterClrMapping/>
  </p:clrMapOvr>
</p:sld>
</file>

<file path=ppt/theme/theme1.xml><?xml version="1.0" encoding="utf-8"?>
<a:theme xmlns:a="http://schemas.openxmlformats.org/drawingml/2006/main" name="Jülic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ülich_PowerPoint_16x9.potx" id="{96E3BAF4-763A-4252-96EB-429A37E76C9B}" vid="{FC15072B-1A6B-4630-9ABB-3D2D56FD5EF8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Juelich_PowerPoint_16x9</Template>
  <TotalTime>6661</TotalTime>
  <Words>3356</Words>
  <Application>Microsoft Macintosh PowerPoint</Application>
  <PresentationFormat>Widescreen</PresentationFormat>
  <Paragraphs>391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Jülich</vt:lpstr>
      <vt:lpstr>Category- and Data-driven Meta-analyses</vt:lpstr>
      <vt:lpstr>Introduction</vt:lpstr>
      <vt:lpstr>Introduction</vt:lpstr>
      <vt:lpstr>Introduction</vt:lpstr>
      <vt:lpstr>introduction</vt:lpstr>
      <vt:lpstr>Method</vt:lpstr>
      <vt:lpstr>Method</vt:lpstr>
      <vt:lpstr>method</vt:lpstr>
      <vt:lpstr>Results       1          What is shared across diagnoses </vt:lpstr>
      <vt:lpstr>Results      1         What is shared across diagnoses </vt:lpstr>
      <vt:lpstr>Results      1         What is shared across diagnoses </vt:lpstr>
      <vt:lpstr>Results      1         What is shared across diagnoses </vt:lpstr>
      <vt:lpstr>Results       2            What remains diagnosis-specific  </vt:lpstr>
      <vt:lpstr>Results       2            What remains diagnosis-specific  </vt:lpstr>
      <vt:lpstr>Results      </vt:lpstr>
      <vt:lpstr>Results</vt:lpstr>
      <vt:lpstr>Results</vt:lpstr>
      <vt:lpstr>Results</vt:lpstr>
      <vt:lpstr>Results</vt:lpstr>
      <vt:lpstr>Results</vt:lpstr>
      <vt:lpstr>Discussion</vt:lpstr>
      <vt:lpstr>Discussion</vt:lpstr>
      <vt:lpstr>acknowledgement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der präsentation</dc:title>
  <dc:creator>admin.reisen</dc:creator>
  <cp:lastModifiedBy>Kuang, Changyi</cp:lastModifiedBy>
  <cp:revision>611</cp:revision>
  <dcterms:created xsi:type="dcterms:W3CDTF">2019-11-11T12:51:38Z</dcterms:created>
  <dcterms:modified xsi:type="dcterms:W3CDTF">2026-09-08T06:19:27Z</dcterms:modified>
</cp:coreProperties>
</file>